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8229600" cx="14630400"/>
  <p:notesSz cx="8229600" cy="14630400"/>
  <p:embeddedFontLs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M2AP9LOwAnfTf1wvxHS9JeVRx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pic>
        <p:nvPicPr>
          <p:cNvPr descr="preencoded.png" id="38" name="Google Shape;38;p3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9" name="Google Shape;39;p3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pic>
        <p:nvPicPr>
          <p:cNvPr descr="preencoded.png" id="41" name="Google Shape;41;p3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2" name="Google Shape;42;p3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43" name="Shape 43"/>
        <p:cNvGrpSpPr/>
        <p:nvPr/>
      </p:nvGrpSpPr>
      <p:grpSpPr>
        <a:xfrm>
          <a:off x="0" y="0"/>
          <a:ext cx="0" cy="0"/>
          <a:chOff x="0" y="0"/>
          <a:chExt cx="0" cy="0"/>
        </a:xfrm>
      </p:grpSpPr>
      <p:pic>
        <p:nvPicPr>
          <p:cNvPr descr="preencoded.png" id="44" name="Google Shape;44;p3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5" name="Google Shape;45;p39"/>
          <p:cNvSpPr/>
          <p:nvPr/>
        </p:nvSpPr>
        <p:spPr>
          <a:xfrm>
            <a:off x="0" y="0"/>
            <a:ext cx="14630400" cy="8232815"/>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46" name="Shape 46"/>
        <p:cNvGrpSpPr/>
        <p:nvPr/>
      </p:nvGrpSpPr>
      <p:grpSpPr>
        <a:xfrm>
          <a:off x="0" y="0"/>
          <a:ext cx="0" cy="0"/>
          <a:chOff x="0" y="0"/>
          <a:chExt cx="0" cy="0"/>
        </a:xfrm>
      </p:grpSpPr>
      <p:pic>
        <p:nvPicPr>
          <p:cNvPr descr="preencoded.png" id="47" name="Google Shape;47;p4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40"/>
          <p:cNvSpPr/>
          <p:nvPr/>
        </p:nvSpPr>
        <p:spPr>
          <a:xfrm>
            <a:off x="0" y="0"/>
            <a:ext cx="14630400" cy="8526066"/>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49" name="Shape 49"/>
        <p:cNvGrpSpPr/>
        <p:nvPr/>
      </p:nvGrpSpPr>
      <p:grpSpPr>
        <a:xfrm>
          <a:off x="0" y="0"/>
          <a:ext cx="0" cy="0"/>
          <a:chOff x="0" y="0"/>
          <a:chExt cx="0" cy="0"/>
        </a:xfrm>
      </p:grpSpPr>
      <p:pic>
        <p:nvPicPr>
          <p:cNvPr descr="preencoded.png" id="50" name="Google Shape;50;p4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1" name="Google Shape;51;p41"/>
          <p:cNvSpPr/>
          <p:nvPr/>
        </p:nvSpPr>
        <p:spPr>
          <a:xfrm>
            <a:off x="0" y="0"/>
            <a:ext cx="14630400" cy="8990052"/>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52" name="Shape 52"/>
        <p:cNvGrpSpPr/>
        <p:nvPr/>
      </p:nvGrpSpPr>
      <p:grpSpPr>
        <a:xfrm>
          <a:off x="0" y="0"/>
          <a:ext cx="0" cy="0"/>
          <a:chOff x="0" y="0"/>
          <a:chExt cx="0" cy="0"/>
        </a:xfrm>
      </p:grpSpPr>
      <p:pic>
        <p:nvPicPr>
          <p:cNvPr descr="preencoded.png" id="53" name="Google Shape;53;p4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4" name="Google Shape;54;p42"/>
          <p:cNvSpPr/>
          <p:nvPr/>
        </p:nvSpPr>
        <p:spPr>
          <a:xfrm>
            <a:off x="0" y="0"/>
            <a:ext cx="14630400" cy="8230672"/>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55" name="Shape 55"/>
        <p:cNvGrpSpPr/>
        <p:nvPr/>
      </p:nvGrpSpPr>
      <p:grpSpPr>
        <a:xfrm>
          <a:off x="0" y="0"/>
          <a:ext cx="0" cy="0"/>
          <a:chOff x="0" y="0"/>
          <a:chExt cx="0" cy="0"/>
        </a:xfrm>
      </p:grpSpPr>
      <p:pic>
        <p:nvPicPr>
          <p:cNvPr descr="preencoded.png" id="56" name="Google Shape;56;p4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7" name="Google Shape;57;p4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58" name="Shape 58"/>
        <p:cNvGrpSpPr/>
        <p:nvPr/>
      </p:nvGrpSpPr>
      <p:grpSpPr>
        <a:xfrm>
          <a:off x="0" y="0"/>
          <a:ext cx="0" cy="0"/>
          <a:chOff x="0" y="0"/>
          <a:chExt cx="0" cy="0"/>
        </a:xfrm>
      </p:grpSpPr>
      <p:pic>
        <p:nvPicPr>
          <p:cNvPr descr="preencoded.png" id="59" name="Google Shape;59;p4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44"/>
          <p:cNvSpPr/>
          <p:nvPr/>
        </p:nvSpPr>
        <p:spPr>
          <a:xfrm>
            <a:off x="0" y="0"/>
            <a:ext cx="14630400" cy="8231267"/>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61" name="Shape 61"/>
        <p:cNvGrpSpPr/>
        <p:nvPr/>
      </p:nvGrpSpPr>
      <p:grpSpPr>
        <a:xfrm>
          <a:off x="0" y="0"/>
          <a:ext cx="0" cy="0"/>
          <a:chOff x="0" y="0"/>
          <a:chExt cx="0" cy="0"/>
        </a:xfrm>
      </p:grpSpPr>
      <p:pic>
        <p:nvPicPr>
          <p:cNvPr descr="preencoded.png" id="62" name="Google Shape;62;p4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3" name="Google Shape;63;p45"/>
          <p:cNvSpPr/>
          <p:nvPr/>
        </p:nvSpPr>
        <p:spPr>
          <a:xfrm>
            <a:off x="0" y="0"/>
            <a:ext cx="14630400" cy="8234601"/>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64" name="Shape 64"/>
        <p:cNvGrpSpPr/>
        <p:nvPr/>
      </p:nvGrpSpPr>
      <p:grpSpPr>
        <a:xfrm>
          <a:off x="0" y="0"/>
          <a:ext cx="0" cy="0"/>
          <a:chOff x="0" y="0"/>
          <a:chExt cx="0" cy="0"/>
        </a:xfrm>
      </p:grpSpPr>
      <p:pic>
        <p:nvPicPr>
          <p:cNvPr descr="preencoded.png" id="65" name="Google Shape;65;p4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6" name="Google Shape;66;p4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pic>
        <p:nvPicPr>
          <p:cNvPr descr="preencoded.png" id="14" name="Google Shape;14;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 name="Google Shape;15;p2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67" name="Shape 67"/>
        <p:cNvGrpSpPr/>
        <p:nvPr/>
      </p:nvGrpSpPr>
      <p:grpSpPr>
        <a:xfrm>
          <a:off x="0" y="0"/>
          <a:ext cx="0" cy="0"/>
          <a:chOff x="0" y="0"/>
          <a:chExt cx="0" cy="0"/>
        </a:xfrm>
      </p:grpSpPr>
      <p:pic>
        <p:nvPicPr>
          <p:cNvPr descr="preencoded.png" id="68" name="Google Shape;68;p4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9" name="Google Shape;69;p4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spTree>
      <p:nvGrpSpPr>
        <p:cNvPr id="70" name="Shape 70"/>
        <p:cNvGrpSpPr/>
        <p:nvPr/>
      </p:nvGrpSpPr>
      <p:grpSpPr>
        <a:xfrm>
          <a:off x="0" y="0"/>
          <a:ext cx="0" cy="0"/>
          <a:chOff x="0" y="0"/>
          <a:chExt cx="0" cy="0"/>
        </a:xfrm>
      </p:grpSpPr>
      <p:pic>
        <p:nvPicPr>
          <p:cNvPr descr="preencoded.png" id="71" name="Google Shape;71;p4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2" name="Google Shape;72;p4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spTree>
      <p:nvGrpSpPr>
        <p:cNvPr id="73" name="Shape 73"/>
        <p:cNvGrpSpPr/>
        <p:nvPr/>
      </p:nvGrpSpPr>
      <p:grpSpPr>
        <a:xfrm>
          <a:off x="0" y="0"/>
          <a:ext cx="0" cy="0"/>
          <a:chOff x="0" y="0"/>
          <a:chExt cx="0" cy="0"/>
        </a:xfrm>
      </p:grpSpPr>
      <p:pic>
        <p:nvPicPr>
          <p:cNvPr descr="preencoded.png" id="74" name="Google Shape;74;p4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5" name="Google Shape;75;p4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spTree>
      <p:nvGrpSpPr>
        <p:cNvPr id="76" name="Shape 76"/>
        <p:cNvGrpSpPr/>
        <p:nvPr/>
      </p:nvGrpSpPr>
      <p:grpSpPr>
        <a:xfrm>
          <a:off x="0" y="0"/>
          <a:ext cx="0" cy="0"/>
          <a:chOff x="0" y="0"/>
          <a:chExt cx="0" cy="0"/>
        </a:xfrm>
      </p:grpSpPr>
      <p:pic>
        <p:nvPicPr>
          <p:cNvPr descr="preencoded.png" id="77" name="Google Shape;77;p5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8" name="Google Shape;78;p5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spTree>
      <p:nvGrpSpPr>
        <p:cNvPr id="79" name="Shape 79"/>
        <p:cNvGrpSpPr/>
        <p:nvPr/>
      </p:nvGrpSpPr>
      <p:grpSpPr>
        <a:xfrm>
          <a:off x="0" y="0"/>
          <a:ext cx="0" cy="0"/>
          <a:chOff x="0" y="0"/>
          <a:chExt cx="0" cy="0"/>
        </a:xfrm>
      </p:grpSpPr>
      <p:pic>
        <p:nvPicPr>
          <p:cNvPr descr="preencoded.png" id="80" name="Google Shape;80;p5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1" name="Google Shape;81;p5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5 master">
  <p:cSld name="Slide 25 master">
    <p:spTree>
      <p:nvGrpSpPr>
        <p:cNvPr id="82" name="Shape 82"/>
        <p:cNvGrpSpPr/>
        <p:nvPr/>
      </p:nvGrpSpPr>
      <p:grpSpPr>
        <a:xfrm>
          <a:off x="0" y="0"/>
          <a:ext cx="0" cy="0"/>
          <a:chOff x="0" y="0"/>
          <a:chExt cx="0" cy="0"/>
        </a:xfrm>
      </p:grpSpPr>
      <p:pic>
        <p:nvPicPr>
          <p:cNvPr descr="preencoded.png" id="83" name="Google Shape;83;p5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4" name="Google Shape;84;p5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6 master">
  <p:cSld name="Slide 26 master">
    <p:spTree>
      <p:nvGrpSpPr>
        <p:cNvPr id="85" name="Shape 85"/>
        <p:cNvGrpSpPr/>
        <p:nvPr/>
      </p:nvGrpSpPr>
      <p:grpSpPr>
        <a:xfrm>
          <a:off x="0" y="0"/>
          <a:ext cx="0" cy="0"/>
          <a:chOff x="0" y="0"/>
          <a:chExt cx="0" cy="0"/>
        </a:xfrm>
      </p:grpSpPr>
      <p:pic>
        <p:nvPicPr>
          <p:cNvPr descr="preencoded.png" id="86" name="Google Shape;86;p5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7" name="Google Shape;87;p5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pic>
        <p:nvPicPr>
          <p:cNvPr descr="preencoded.png" id="17" name="Google Shape;17;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8" name="Google Shape;18;p3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pic>
        <p:nvPicPr>
          <p:cNvPr descr="preencoded.png" id="20" name="Google Shape;20;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1" name="Google Shape;21;p3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pic>
        <p:nvPicPr>
          <p:cNvPr descr="preencoded.png" id="23" name="Google Shape;23;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3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pic>
        <p:nvPicPr>
          <p:cNvPr descr="preencoded.png" id="26" name="Google Shape;26;p3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7" name="Google Shape;27;p3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pic>
        <p:nvPicPr>
          <p:cNvPr descr="preencoded.png" id="29" name="Google Shape;29;p3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 name="Google Shape;30;p3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pic>
        <p:nvPicPr>
          <p:cNvPr descr="preencoded.png" id="32" name="Google Shape;32;p3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3" name="Google Shape;33;p35"/>
          <p:cNvSpPr/>
          <p:nvPr/>
        </p:nvSpPr>
        <p:spPr>
          <a:xfrm>
            <a:off x="0" y="0"/>
            <a:ext cx="14630400" cy="8232696"/>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pic>
        <p:nvPicPr>
          <p:cNvPr descr="preencoded.png" id="35" name="Google Shape;35;p3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3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5" name="Google Shape;95;p1"/>
          <p:cNvSpPr/>
          <p:nvPr/>
        </p:nvSpPr>
        <p:spPr>
          <a:xfrm>
            <a:off x="6350437" y="2335054"/>
            <a:ext cx="7415927" cy="200406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D73AD7"/>
              </a:buClr>
              <a:buSzPts val="6300"/>
              <a:buFont typeface="Arial"/>
              <a:buNone/>
            </a:pPr>
            <a:r>
              <a:rPr b="0" i="0" lang="en-US" sz="6300" u="none" cap="none" strike="noStrike">
                <a:solidFill>
                  <a:srgbClr val="D73AD7"/>
                </a:solidFill>
                <a:latin typeface="Arial"/>
                <a:ea typeface="Arial"/>
                <a:cs typeface="Arial"/>
                <a:sym typeface="Arial"/>
              </a:rPr>
              <a:t>Employee Churn Analysis Project</a:t>
            </a:r>
            <a:endParaRPr b="0" i="0" sz="6300" u="none" cap="none" strike="noStrike"/>
          </a:p>
        </p:txBody>
      </p:sp>
      <p:sp>
        <p:nvSpPr>
          <p:cNvPr id="96" name="Google Shape;96;p1"/>
          <p:cNvSpPr/>
          <p:nvPr/>
        </p:nvSpPr>
        <p:spPr>
          <a:xfrm>
            <a:off x="6350437" y="4709398"/>
            <a:ext cx="7415927"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Our team is conducting an employee churn analysis project. We aim to predict turnover using HR data and machine learning techniques. This will help organizations improve retention and reduce costs.</a:t>
            </a:r>
            <a:endParaRPr b="0" i="0" sz="19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0"/>
          <p:cNvSpPr/>
          <p:nvPr/>
        </p:nvSpPr>
        <p:spPr>
          <a:xfrm>
            <a:off x="968693" y="444103"/>
            <a:ext cx="4091940" cy="377666"/>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D73AD7"/>
              </a:buClr>
              <a:buSzPts val="2350"/>
              <a:buFont typeface="Arial"/>
              <a:buNone/>
            </a:pPr>
            <a:r>
              <a:rPr b="0" i="0" lang="en-US" sz="2350" u="none" cap="none" strike="noStrike">
                <a:solidFill>
                  <a:srgbClr val="D73AD7"/>
                </a:solidFill>
                <a:latin typeface="Arial"/>
                <a:ea typeface="Arial"/>
                <a:cs typeface="Arial"/>
                <a:sym typeface="Arial"/>
              </a:rPr>
              <a:t>Content of the Trained PDF File</a:t>
            </a:r>
            <a:endParaRPr b="0" i="0" sz="2350" u="none" cap="none" strike="noStrike"/>
          </a:p>
        </p:txBody>
      </p:sp>
      <p:sp>
        <p:nvSpPr>
          <p:cNvPr id="254" name="Google Shape;254;p10"/>
          <p:cNvSpPr/>
          <p:nvPr/>
        </p:nvSpPr>
        <p:spPr>
          <a:xfrm>
            <a:off x="968693" y="1078587"/>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The CSV file titled "HR_Dataset" contains data about employees within a company, comprising a total of 14,999 records and 10 features. These features include both numerical and categorical data types. </a:t>
            </a:r>
            <a:endParaRPr b="0" i="0" sz="1000" u="none" cap="none" strike="noStrike"/>
          </a:p>
        </p:txBody>
      </p:sp>
      <p:sp>
        <p:nvSpPr>
          <p:cNvPr id="255" name="Google Shape;255;p10"/>
          <p:cNvSpPr/>
          <p:nvPr/>
        </p:nvSpPr>
        <p:spPr>
          <a:xfrm>
            <a:off x="968693" y="1428512"/>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Dataset Features: </a:t>
            </a:r>
            <a:endParaRPr b="0" i="0" sz="1000" u="none" cap="none" strike="noStrike"/>
          </a:p>
        </p:txBody>
      </p:sp>
      <p:sp>
        <p:nvSpPr>
          <p:cNvPr id="256" name="Google Shape;256;p10"/>
          <p:cNvSpPr/>
          <p:nvPr/>
        </p:nvSpPr>
        <p:spPr>
          <a:xfrm>
            <a:off x="968693" y="1778437"/>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1. satisfaction_level (float64): Represents the employee's job satisfaction level, with values ranging between 0 and 1. </a:t>
            </a:r>
            <a:endParaRPr b="0" i="0" sz="1000" u="none" cap="none" strike="noStrike"/>
          </a:p>
        </p:txBody>
      </p:sp>
      <p:sp>
        <p:nvSpPr>
          <p:cNvPr id="257" name="Google Shape;257;p10"/>
          <p:cNvSpPr/>
          <p:nvPr/>
        </p:nvSpPr>
        <p:spPr>
          <a:xfrm>
            <a:off x="968693" y="2128361"/>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2. last_evaluation (float64): Denotes the employee's most recent performance evaluation score, with values ranging between 0 and 1. </a:t>
            </a:r>
            <a:endParaRPr b="0" i="0" sz="1000" u="none" cap="none" strike="noStrike"/>
          </a:p>
        </p:txBody>
      </p:sp>
      <p:sp>
        <p:nvSpPr>
          <p:cNvPr id="258" name="Google Shape;258;p10"/>
          <p:cNvSpPr/>
          <p:nvPr/>
        </p:nvSpPr>
        <p:spPr>
          <a:xfrm>
            <a:off x="968693" y="2478286"/>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3. number_project (int64): Indicates the total number of projects the employee has worked on. </a:t>
            </a:r>
            <a:endParaRPr b="0" i="0" sz="1000" u="none" cap="none" strike="noStrike"/>
          </a:p>
        </p:txBody>
      </p:sp>
      <p:sp>
        <p:nvSpPr>
          <p:cNvPr id="259" name="Google Shape;259;p10"/>
          <p:cNvSpPr/>
          <p:nvPr/>
        </p:nvSpPr>
        <p:spPr>
          <a:xfrm>
            <a:off x="968693" y="2828211"/>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4. average_monthly_hours (int64): Reflects the employee's average monthly working hours. </a:t>
            </a:r>
            <a:endParaRPr b="0" i="0" sz="1000" u="none" cap="none" strike="noStrike"/>
          </a:p>
        </p:txBody>
      </p:sp>
      <p:sp>
        <p:nvSpPr>
          <p:cNvPr id="260" name="Google Shape;260;p10"/>
          <p:cNvSpPr/>
          <p:nvPr/>
        </p:nvSpPr>
        <p:spPr>
          <a:xfrm>
            <a:off x="968693" y="3178135"/>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5. time_spend_company (int64): Specifies the number of years the employee has spent with the company. </a:t>
            </a:r>
            <a:endParaRPr b="0" i="0" sz="1000" u="none" cap="none" strike="noStrike"/>
          </a:p>
        </p:txBody>
      </p:sp>
      <p:sp>
        <p:nvSpPr>
          <p:cNvPr id="261" name="Google Shape;261;p10"/>
          <p:cNvSpPr/>
          <p:nvPr/>
        </p:nvSpPr>
        <p:spPr>
          <a:xfrm>
            <a:off x="968693" y="3528060"/>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6. work_accident (int64): A binary variable indicating whether the employee has had a work-related accident (0: No, 1: Yes). </a:t>
            </a:r>
            <a:endParaRPr b="0" i="0" sz="1000" u="none" cap="none" strike="noStrike"/>
          </a:p>
        </p:txBody>
      </p:sp>
      <p:sp>
        <p:nvSpPr>
          <p:cNvPr id="262" name="Google Shape;262;p10"/>
          <p:cNvSpPr/>
          <p:nvPr/>
        </p:nvSpPr>
        <p:spPr>
          <a:xfrm>
            <a:off x="968693" y="3877985"/>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7. left (int64): Indicates the employee's status at the company (0: Still employed, 1: Left the company). </a:t>
            </a:r>
            <a:endParaRPr b="0" i="0" sz="1000" u="none" cap="none" strike="noStrike"/>
          </a:p>
        </p:txBody>
      </p:sp>
      <p:sp>
        <p:nvSpPr>
          <p:cNvPr id="263" name="Google Shape;263;p10"/>
          <p:cNvSpPr/>
          <p:nvPr/>
        </p:nvSpPr>
        <p:spPr>
          <a:xfrm>
            <a:off x="968693" y="4227909"/>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8. promotion_last_5years (int64): A binary variable indicating whether the employee was promoted in the last 5 years (0: No, 1: Yes). </a:t>
            </a:r>
            <a:endParaRPr b="0" i="0" sz="1000" u="none" cap="none" strike="noStrike"/>
          </a:p>
        </p:txBody>
      </p:sp>
      <p:sp>
        <p:nvSpPr>
          <p:cNvPr id="264" name="Google Shape;264;p10"/>
          <p:cNvSpPr/>
          <p:nvPr/>
        </p:nvSpPr>
        <p:spPr>
          <a:xfrm>
            <a:off x="968693" y="4577834"/>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9. departments (object): Specifies the department in which the employee works (categorical variable). </a:t>
            </a:r>
            <a:endParaRPr b="0" i="0" sz="1000" u="none" cap="none" strike="noStrike"/>
          </a:p>
        </p:txBody>
      </p:sp>
      <p:sp>
        <p:nvSpPr>
          <p:cNvPr id="265" name="Google Shape;265;p10"/>
          <p:cNvSpPr/>
          <p:nvPr/>
        </p:nvSpPr>
        <p:spPr>
          <a:xfrm>
            <a:off x="968693" y="4927759"/>
            <a:ext cx="12692896"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10. salary (object): Represents the employee's salary level, categorized as low, medium, or high.</a:t>
            </a:r>
            <a:endParaRPr b="0" i="0" sz="1000" u="none" cap="none" strike="noStrike"/>
          </a:p>
        </p:txBody>
      </p:sp>
      <p:sp>
        <p:nvSpPr>
          <p:cNvPr id="266" name="Google Shape;266;p10"/>
          <p:cNvSpPr/>
          <p:nvPr/>
        </p:nvSpPr>
        <p:spPr>
          <a:xfrm>
            <a:off x="968693" y="5325904"/>
            <a:ext cx="3022044" cy="377666"/>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D73AD7"/>
              </a:buClr>
              <a:buSzPts val="2350"/>
              <a:buFont typeface="Arial"/>
              <a:buNone/>
            </a:pPr>
            <a:r>
              <a:rPr b="0" i="0" lang="en-US" sz="2350" u="none" cap="none" strike="noStrike">
                <a:solidFill>
                  <a:srgbClr val="D73AD7"/>
                </a:solidFill>
                <a:latin typeface="Arial"/>
                <a:ea typeface="Arial"/>
                <a:cs typeface="Arial"/>
                <a:sym typeface="Arial"/>
              </a:rPr>
              <a:t>Dataset Features</a:t>
            </a:r>
            <a:endParaRPr b="0" i="0" sz="2350" u="none" cap="none" strike="noStrike"/>
          </a:p>
        </p:txBody>
      </p:sp>
      <p:sp>
        <p:nvSpPr>
          <p:cNvPr id="267" name="Google Shape;267;p10"/>
          <p:cNvSpPr/>
          <p:nvPr/>
        </p:nvSpPr>
        <p:spPr>
          <a:xfrm>
            <a:off x="968693" y="5896213"/>
            <a:ext cx="12692896" cy="1889284"/>
          </a:xfrm>
          <a:prstGeom prst="roundRect">
            <a:avLst>
              <a:gd fmla="val 2855"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976312" y="5903833"/>
            <a:ext cx="12677656" cy="3748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104781" y="5988487"/>
            <a:ext cx="4648200"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Feature</a:t>
            </a:r>
            <a:endParaRPr b="0" i="0" sz="1000" u="none" cap="none" strike="noStrike"/>
          </a:p>
        </p:txBody>
      </p:sp>
      <p:sp>
        <p:nvSpPr>
          <p:cNvPr id="270" name="Google Shape;270;p10"/>
          <p:cNvSpPr/>
          <p:nvPr/>
        </p:nvSpPr>
        <p:spPr>
          <a:xfrm>
            <a:off x="6017300" y="5988487"/>
            <a:ext cx="362009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Type</a:t>
            </a:r>
            <a:endParaRPr b="0" i="0" sz="1000" u="none" cap="none" strike="noStrike"/>
          </a:p>
        </p:txBody>
      </p:sp>
      <p:sp>
        <p:nvSpPr>
          <p:cNvPr id="271" name="Google Shape;271;p10"/>
          <p:cNvSpPr/>
          <p:nvPr/>
        </p:nvSpPr>
        <p:spPr>
          <a:xfrm>
            <a:off x="9901714" y="5988487"/>
            <a:ext cx="362390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Description</a:t>
            </a:r>
            <a:endParaRPr b="0" i="0" sz="1000" u="none" cap="none" strike="noStrike"/>
          </a:p>
        </p:txBody>
      </p:sp>
      <p:sp>
        <p:nvSpPr>
          <p:cNvPr id="272" name="Google Shape;272;p10"/>
          <p:cNvSpPr/>
          <p:nvPr/>
        </p:nvSpPr>
        <p:spPr>
          <a:xfrm>
            <a:off x="976312" y="6278642"/>
            <a:ext cx="12677656" cy="37480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104781" y="6363295"/>
            <a:ext cx="4648200"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satisfaction_level</a:t>
            </a:r>
            <a:endParaRPr b="0" i="0" sz="1000" u="none" cap="none" strike="noStrike"/>
          </a:p>
        </p:txBody>
      </p:sp>
      <p:sp>
        <p:nvSpPr>
          <p:cNvPr id="274" name="Google Shape;274;p10"/>
          <p:cNvSpPr/>
          <p:nvPr/>
        </p:nvSpPr>
        <p:spPr>
          <a:xfrm>
            <a:off x="6017300" y="6363295"/>
            <a:ext cx="362009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float64</a:t>
            </a:r>
            <a:endParaRPr b="0" i="0" sz="1000" u="none" cap="none" strike="noStrike"/>
          </a:p>
        </p:txBody>
      </p:sp>
      <p:sp>
        <p:nvSpPr>
          <p:cNvPr id="275" name="Google Shape;275;p10"/>
          <p:cNvSpPr/>
          <p:nvPr/>
        </p:nvSpPr>
        <p:spPr>
          <a:xfrm>
            <a:off x="9901714" y="6363295"/>
            <a:ext cx="362390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Employee's job satisfaction (0-1)</a:t>
            </a:r>
            <a:endParaRPr b="0" i="0" sz="1000" u="none" cap="none" strike="noStrike"/>
          </a:p>
        </p:txBody>
      </p:sp>
      <p:sp>
        <p:nvSpPr>
          <p:cNvPr id="276" name="Google Shape;276;p10"/>
          <p:cNvSpPr/>
          <p:nvPr/>
        </p:nvSpPr>
        <p:spPr>
          <a:xfrm>
            <a:off x="976312" y="6653451"/>
            <a:ext cx="12677656" cy="3748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1104781" y="6738104"/>
            <a:ext cx="4648200"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last_evaluation</a:t>
            </a:r>
            <a:endParaRPr b="0" i="0" sz="1000" u="none" cap="none" strike="noStrike"/>
          </a:p>
        </p:txBody>
      </p:sp>
      <p:sp>
        <p:nvSpPr>
          <p:cNvPr id="278" name="Google Shape;278;p10"/>
          <p:cNvSpPr/>
          <p:nvPr/>
        </p:nvSpPr>
        <p:spPr>
          <a:xfrm>
            <a:off x="6017300" y="6738104"/>
            <a:ext cx="362009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float64</a:t>
            </a:r>
            <a:endParaRPr b="0" i="0" sz="1000" u="none" cap="none" strike="noStrike"/>
          </a:p>
        </p:txBody>
      </p:sp>
      <p:sp>
        <p:nvSpPr>
          <p:cNvPr id="279" name="Google Shape;279;p10"/>
          <p:cNvSpPr/>
          <p:nvPr/>
        </p:nvSpPr>
        <p:spPr>
          <a:xfrm>
            <a:off x="9901714" y="6738104"/>
            <a:ext cx="362390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Recent performance score (0-1)</a:t>
            </a:r>
            <a:endParaRPr b="0" i="0" sz="1000" u="none" cap="none" strike="noStrike"/>
          </a:p>
        </p:txBody>
      </p:sp>
      <p:sp>
        <p:nvSpPr>
          <p:cNvPr id="280" name="Google Shape;280;p10"/>
          <p:cNvSpPr/>
          <p:nvPr/>
        </p:nvSpPr>
        <p:spPr>
          <a:xfrm>
            <a:off x="976312" y="7028259"/>
            <a:ext cx="12677656" cy="37480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1104781" y="7112913"/>
            <a:ext cx="4648200"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number_project</a:t>
            </a:r>
            <a:endParaRPr b="0" i="0" sz="1000" u="none" cap="none" strike="noStrike"/>
          </a:p>
        </p:txBody>
      </p:sp>
      <p:sp>
        <p:nvSpPr>
          <p:cNvPr id="282" name="Google Shape;282;p10"/>
          <p:cNvSpPr/>
          <p:nvPr/>
        </p:nvSpPr>
        <p:spPr>
          <a:xfrm>
            <a:off x="6017300" y="7112913"/>
            <a:ext cx="362009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int64</a:t>
            </a:r>
            <a:endParaRPr b="0" i="0" sz="1000" u="none" cap="none" strike="noStrike"/>
          </a:p>
        </p:txBody>
      </p:sp>
      <p:sp>
        <p:nvSpPr>
          <p:cNvPr id="283" name="Google Shape;283;p10"/>
          <p:cNvSpPr/>
          <p:nvPr/>
        </p:nvSpPr>
        <p:spPr>
          <a:xfrm>
            <a:off x="9901714" y="7112913"/>
            <a:ext cx="362390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Total projects worked on</a:t>
            </a:r>
            <a:endParaRPr b="0" i="0" sz="1000" u="none" cap="none" strike="noStrike"/>
          </a:p>
        </p:txBody>
      </p:sp>
      <p:sp>
        <p:nvSpPr>
          <p:cNvPr id="284" name="Google Shape;284;p10"/>
          <p:cNvSpPr/>
          <p:nvPr/>
        </p:nvSpPr>
        <p:spPr>
          <a:xfrm>
            <a:off x="976312" y="7403068"/>
            <a:ext cx="12677656" cy="3748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1104781" y="7487722"/>
            <a:ext cx="4648200"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average_monthly_hours</a:t>
            </a:r>
            <a:endParaRPr b="0" i="0" sz="1000" u="none" cap="none" strike="noStrike"/>
          </a:p>
        </p:txBody>
      </p:sp>
      <p:sp>
        <p:nvSpPr>
          <p:cNvPr id="286" name="Google Shape;286;p10"/>
          <p:cNvSpPr/>
          <p:nvPr/>
        </p:nvSpPr>
        <p:spPr>
          <a:xfrm>
            <a:off x="6017300" y="7487722"/>
            <a:ext cx="362009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int64</a:t>
            </a:r>
            <a:endParaRPr b="0" i="0" sz="1000" u="none" cap="none" strike="noStrike"/>
          </a:p>
        </p:txBody>
      </p:sp>
      <p:sp>
        <p:nvSpPr>
          <p:cNvPr id="287" name="Google Shape;287;p10"/>
          <p:cNvSpPr/>
          <p:nvPr/>
        </p:nvSpPr>
        <p:spPr>
          <a:xfrm>
            <a:off x="9901714" y="7487722"/>
            <a:ext cx="3623905" cy="2055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000"/>
              <a:buFont typeface="Arial"/>
              <a:buNone/>
            </a:pPr>
            <a:r>
              <a:rPr b="0" i="0" lang="en-US" sz="1000" u="none" cap="none" strike="noStrike">
                <a:solidFill>
                  <a:srgbClr val="272525"/>
                </a:solidFill>
                <a:latin typeface="Arial"/>
                <a:ea typeface="Arial"/>
                <a:cs typeface="Arial"/>
                <a:sym typeface="Arial"/>
              </a:rPr>
              <a:t>Average monthly work hours</a:t>
            </a:r>
            <a:endParaRPr b="0" i="0" sz="10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1"/>
          <p:cNvSpPr/>
          <p:nvPr/>
        </p:nvSpPr>
        <p:spPr>
          <a:xfrm>
            <a:off x="968693" y="755452"/>
            <a:ext cx="5541407" cy="5099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73AD7"/>
              </a:buClr>
              <a:buSzPts val="3200"/>
              <a:buFont typeface="Arial"/>
              <a:buNone/>
            </a:pPr>
            <a:r>
              <a:rPr b="0" i="0" lang="en-US" sz="3200" u="none" cap="none" strike="noStrike">
                <a:solidFill>
                  <a:srgbClr val="D73AD7"/>
                </a:solidFill>
                <a:latin typeface="Arial"/>
                <a:ea typeface="Arial"/>
                <a:cs typeface="Arial"/>
                <a:sym typeface="Arial"/>
              </a:rPr>
              <a:t>Description of the Dataset Used</a:t>
            </a:r>
            <a:endParaRPr b="0" i="0" sz="3200" u="none" cap="none" strike="noStrike"/>
          </a:p>
        </p:txBody>
      </p:sp>
      <p:sp>
        <p:nvSpPr>
          <p:cNvPr id="294" name="Google Shape;294;p11"/>
          <p:cNvSpPr/>
          <p:nvPr/>
        </p:nvSpPr>
        <p:spPr>
          <a:xfrm>
            <a:off x="1246108" y="1612225"/>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Dataset:</a:t>
            </a:r>
            <a:r>
              <a:rPr b="0" i="0" lang="en-US" sz="1350" u="none" cap="none" strike="noStrike">
                <a:solidFill>
                  <a:srgbClr val="272525"/>
                </a:solidFill>
                <a:latin typeface="Arial"/>
                <a:ea typeface="Arial"/>
                <a:cs typeface="Arial"/>
                <a:sym typeface="Arial"/>
              </a:rPr>
              <a:t> The dataset used in the project consists of observations and features collected to solve a specific problem. It may contain data on topics such as customer satisfaction, disease diagnosis, or fraud detection.</a:t>
            </a:r>
            <a:endParaRPr b="0" i="0" sz="1350" u="none" cap="none" strike="noStrike"/>
          </a:p>
        </p:txBody>
      </p:sp>
      <p:sp>
        <p:nvSpPr>
          <p:cNvPr id="295" name="Google Shape;295;p11"/>
          <p:cNvSpPr/>
          <p:nvPr/>
        </p:nvSpPr>
        <p:spPr>
          <a:xfrm>
            <a:off x="1246108" y="2227898"/>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Features:</a:t>
            </a:r>
            <a:r>
              <a:rPr b="0" i="0" lang="en-US" sz="1350" u="none" cap="none" strike="noStrike">
                <a:solidFill>
                  <a:srgbClr val="272525"/>
                </a:solidFill>
                <a:latin typeface="Arial"/>
                <a:ea typeface="Arial"/>
                <a:cs typeface="Arial"/>
                <a:sym typeface="Arial"/>
              </a:rPr>
              <a:t> The dataset includes various features (variables) for each observation. These features are crucial for the model to learn and generally consist of numerical or categorical data.</a:t>
            </a:r>
            <a:endParaRPr b="0" i="0" sz="1350" u="none" cap="none" strike="noStrike"/>
          </a:p>
        </p:txBody>
      </p:sp>
      <p:sp>
        <p:nvSpPr>
          <p:cNvPr id="296" name="Google Shape;296;p11"/>
          <p:cNvSpPr/>
          <p:nvPr/>
        </p:nvSpPr>
        <p:spPr>
          <a:xfrm>
            <a:off x="1246108" y="2843570"/>
            <a:ext cx="12415480" cy="27753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Data Cleaning:</a:t>
            </a:r>
            <a:r>
              <a:rPr b="0" i="0" lang="en-US" sz="1350" u="none" cap="none" strike="noStrike">
                <a:solidFill>
                  <a:srgbClr val="272525"/>
                </a:solidFill>
                <a:latin typeface="Arial"/>
                <a:ea typeface="Arial"/>
                <a:cs typeface="Arial"/>
                <a:sym typeface="Arial"/>
              </a:rPr>
              <a:t> This stage includes the process of eliminating missing values, outliers, and inconsistencies to improve the quality of the dataset.</a:t>
            </a:r>
            <a:endParaRPr b="0" i="0" sz="1350" u="none" cap="none" strike="noStrike"/>
          </a:p>
        </p:txBody>
      </p:sp>
      <p:sp>
        <p:nvSpPr>
          <p:cNvPr id="297" name="Google Shape;297;p11"/>
          <p:cNvSpPr/>
          <p:nvPr/>
        </p:nvSpPr>
        <p:spPr>
          <a:xfrm>
            <a:off x="968693" y="3316129"/>
            <a:ext cx="12692896" cy="27753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Findings Obtained During the Modeling Process</a:t>
            </a:r>
            <a:endParaRPr b="0" i="0" sz="1350" u="none" cap="none" strike="noStrike"/>
          </a:p>
        </p:txBody>
      </p:sp>
      <p:sp>
        <p:nvSpPr>
          <p:cNvPr id="298" name="Google Shape;298;p11"/>
          <p:cNvSpPr/>
          <p:nvPr/>
        </p:nvSpPr>
        <p:spPr>
          <a:xfrm>
            <a:off x="1246108" y="3788688"/>
            <a:ext cx="12415480" cy="27753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Model Selection:</a:t>
            </a:r>
            <a:r>
              <a:rPr b="0" i="0" lang="en-US" sz="1350" u="none" cap="none" strike="noStrike">
                <a:solidFill>
                  <a:srgbClr val="272525"/>
                </a:solidFill>
                <a:latin typeface="Arial"/>
                <a:ea typeface="Arial"/>
                <a:cs typeface="Arial"/>
                <a:sym typeface="Arial"/>
              </a:rPr>
              <a:t> Different machine learning algorithms (e.g., Logistic Regression, Random Forest, XGBoost) are used to determine the model with the best performance.</a:t>
            </a:r>
            <a:endParaRPr b="0" i="0" sz="1350" u="none" cap="none" strike="noStrike"/>
          </a:p>
        </p:txBody>
      </p:sp>
      <p:sp>
        <p:nvSpPr>
          <p:cNvPr id="299" name="Google Shape;299;p11"/>
          <p:cNvSpPr/>
          <p:nvPr/>
        </p:nvSpPr>
        <p:spPr>
          <a:xfrm>
            <a:off x="1246108" y="4126825"/>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Training and Testing:</a:t>
            </a:r>
            <a:r>
              <a:rPr b="0" i="0" lang="en-US" sz="1350" u="none" cap="none" strike="noStrike">
                <a:solidFill>
                  <a:srgbClr val="272525"/>
                </a:solidFill>
                <a:latin typeface="Arial"/>
                <a:ea typeface="Arial"/>
                <a:cs typeface="Arial"/>
                <a:sym typeface="Arial"/>
              </a:rPr>
              <a:t> The dataset is split into training and test sets to evaluate the learning process and generalization ability of the model. Model parameters are optimized during the training process.</a:t>
            </a:r>
            <a:endParaRPr b="0" i="0" sz="1350" u="none" cap="none" strike="noStrike"/>
          </a:p>
        </p:txBody>
      </p:sp>
      <p:sp>
        <p:nvSpPr>
          <p:cNvPr id="300" name="Google Shape;300;p11"/>
          <p:cNvSpPr/>
          <p:nvPr/>
        </p:nvSpPr>
        <p:spPr>
          <a:xfrm>
            <a:off x="1246108" y="4742498"/>
            <a:ext cx="12415480" cy="27753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Performance Metrics:</a:t>
            </a:r>
            <a:r>
              <a:rPr b="0" i="0" lang="en-US" sz="1350" u="none" cap="none" strike="noStrike">
                <a:solidFill>
                  <a:srgbClr val="272525"/>
                </a:solidFill>
                <a:latin typeface="Arial"/>
                <a:ea typeface="Arial"/>
                <a:cs typeface="Arial"/>
                <a:sym typeface="Arial"/>
              </a:rPr>
              <a:t> Accuracy, F1 score, precision, recall, and similar metrics are used to measure the success of the model. These metrics indicate how well the model works.</a:t>
            </a:r>
            <a:endParaRPr b="0" i="0" sz="1350" u="none" cap="none" strike="noStrike"/>
          </a:p>
        </p:txBody>
      </p:sp>
      <p:sp>
        <p:nvSpPr>
          <p:cNvPr id="301" name="Google Shape;301;p11"/>
          <p:cNvSpPr/>
          <p:nvPr/>
        </p:nvSpPr>
        <p:spPr>
          <a:xfrm>
            <a:off x="968693" y="5215057"/>
            <a:ext cx="12692896" cy="277535"/>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Presentation of Results and Metrics</a:t>
            </a:r>
            <a:endParaRPr b="0" i="0" sz="1350" u="none" cap="none" strike="noStrike"/>
          </a:p>
        </p:txBody>
      </p:sp>
      <p:sp>
        <p:nvSpPr>
          <p:cNvPr id="302" name="Google Shape;302;p11"/>
          <p:cNvSpPr/>
          <p:nvPr/>
        </p:nvSpPr>
        <p:spPr>
          <a:xfrm>
            <a:off x="1246108" y="5687616"/>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Analysis of Results:</a:t>
            </a:r>
            <a:r>
              <a:rPr b="0" i="0" lang="en-US" sz="1350" u="none" cap="none" strike="noStrike">
                <a:solidFill>
                  <a:srgbClr val="272525"/>
                </a:solidFill>
                <a:latin typeface="Arial"/>
                <a:ea typeface="Arial"/>
                <a:cs typeface="Arial"/>
                <a:sym typeface="Arial"/>
              </a:rPr>
              <a:t> The obtained results reflect the model's performance and the characteristics of the dataset. These results are visualized through graphs and tables for better understanding.</a:t>
            </a:r>
            <a:endParaRPr b="0" i="0" sz="1350" u="none" cap="none" strike="noStrike"/>
          </a:p>
        </p:txBody>
      </p:sp>
      <p:sp>
        <p:nvSpPr>
          <p:cNvPr id="303" name="Google Shape;303;p11"/>
          <p:cNvSpPr/>
          <p:nvPr/>
        </p:nvSpPr>
        <p:spPr>
          <a:xfrm>
            <a:off x="1246108" y="6303288"/>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Evaluation of Metrics:</a:t>
            </a:r>
            <a:r>
              <a:rPr b="0" i="0" lang="en-US" sz="1350" u="none" cap="none" strike="noStrike">
                <a:solidFill>
                  <a:srgbClr val="272525"/>
                </a:solidFill>
                <a:latin typeface="Arial"/>
                <a:ea typeface="Arial"/>
                <a:cs typeface="Arial"/>
                <a:sym typeface="Arial"/>
              </a:rPr>
              <a:t> The performance metrics used are analyzed to determine the model's strengths and weaknesses. For example, a high accuracy rate indicates overall success, while a low recall value may indicate issues in predicting positive classes.</a:t>
            </a:r>
            <a:endParaRPr b="0" i="0" sz="1350" u="none" cap="none" strike="noStrike"/>
          </a:p>
        </p:txBody>
      </p:sp>
      <p:sp>
        <p:nvSpPr>
          <p:cNvPr id="304" name="Google Shape;304;p11"/>
          <p:cNvSpPr/>
          <p:nvPr/>
        </p:nvSpPr>
        <p:spPr>
          <a:xfrm>
            <a:off x="1246108" y="6918960"/>
            <a:ext cx="12415480" cy="55506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272525"/>
              </a:buClr>
              <a:buSzPts val="1350"/>
              <a:buFont typeface="Arial"/>
              <a:buNone/>
            </a:pPr>
            <a:r>
              <a:rPr b="1" i="0" lang="en-US" sz="1350" u="none" cap="none" strike="noStrike">
                <a:solidFill>
                  <a:srgbClr val="272525"/>
                </a:solidFill>
                <a:latin typeface="Arial"/>
                <a:ea typeface="Arial"/>
                <a:cs typeface="Arial"/>
                <a:sym typeface="Arial"/>
              </a:rPr>
              <a:t>Interpretation of Results:</a:t>
            </a:r>
            <a:r>
              <a:rPr b="0" i="0" lang="en-US" sz="1350" u="none" cap="none" strike="noStrike">
                <a:solidFill>
                  <a:srgbClr val="272525"/>
                </a:solidFill>
                <a:latin typeface="Arial"/>
                <a:ea typeface="Arial"/>
                <a:cs typeface="Arial"/>
                <a:sym typeface="Arial"/>
              </a:rPr>
              <a:t> The results are interpreted in line with the project's objectives, explaining what the findings mean in a business or social context. This provides data-based insights to decision-makers.</a:t>
            </a:r>
            <a:endParaRPr b="0" i="0" sz="13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2"/>
          <p:cNvSpPr/>
          <p:nvPr/>
        </p:nvSpPr>
        <p:spPr>
          <a:xfrm>
            <a:off x="968693" y="464701"/>
            <a:ext cx="3976092" cy="497086"/>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D73AD7"/>
              </a:buClr>
              <a:buSzPts val="3100"/>
              <a:buFont typeface="Arial"/>
              <a:buNone/>
            </a:pPr>
            <a:r>
              <a:rPr b="0" i="0" lang="en-US" sz="3100" u="none" cap="none" strike="noStrike">
                <a:solidFill>
                  <a:srgbClr val="D73AD7"/>
                </a:solidFill>
                <a:latin typeface="Arial"/>
                <a:ea typeface="Arial"/>
                <a:cs typeface="Arial"/>
                <a:sym typeface="Arial"/>
              </a:rPr>
              <a:t>Project Steps</a:t>
            </a:r>
            <a:endParaRPr b="0" i="0" sz="3100" u="none" cap="none" strike="noStrike"/>
          </a:p>
        </p:txBody>
      </p:sp>
      <p:sp>
        <p:nvSpPr>
          <p:cNvPr id="311" name="Google Shape;311;p12"/>
          <p:cNvSpPr/>
          <p:nvPr/>
        </p:nvSpPr>
        <p:spPr>
          <a:xfrm>
            <a:off x="1238964" y="1299686"/>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a:pPr>
            <a:r>
              <a:rPr b="1" i="0" lang="en-US" sz="1300" u="none" cap="none" strike="noStrike">
                <a:solidFill>
                  <a:srgbClr val="272525"/>
                </a:solidFill>
                <a:latin typeface="Arial"/>
                <a:ea typeface="Arial"/>
                <a:cs typeface="Arial"/>
                <a:sym typeface="Arial"/>
              </a:rPr>
              <a:t>Exploratory Data Analysis (EDA):</a:t>
            </a:r>
            <a:endParaRPr b="0" i="0" sz="1300" u="none" cap="none" strike="noStrike"/>
          </a:p>
        </p:txBody>
      </p:sp>
      <p:sp>
        <p:nvSpPr>
          <p:cNvPr id="312" name="Google Shape;312;p12"/>
          <p:cNvSpPr/>
          <p:nvPr/>
        </p:nvSpPr>
        <p:spPr>
          <a:xfrm>
            <a:off x="1509355" y="1629013"/>
            <a:ext cx="12152233" cy="540544"/>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Perform data visualization and statistical analysis to explore differences between churning and non-churning employees based on factors like working hours, performance, and job satisfaction.</a:t>
            </a:r>
            <a:endParaRPr b="0" i="0" sz="1300" u="none" cap="none" strike="noStrike"/>
          </a:p>
        </p:txBody>
      </p:sp>
      <p:sp>
        <p:nvSpPr>
          <p:cNvPr id="313" name="Google Shape;313;p12"/>
          <p:cNvSpPr/>
          <p:nvPr/>
        </p:nvSpPr>
        <p:spPr>
          <a:xfrm>
            <a:off x="1509355" y="2228612"/>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Investigate relationships between variables and churn, such as the impact of salary levels on churn rates.</a:t>
            </a:r>
            <a:endParaRPr b="0" i="0" sz="1300" u="none" cap="none" strike="noStrike"/>
          </a:p>
        </p:txBody>
      </p:sp>
      <p:sp>
        <p:nvSpPr>
          <p:cNvPr id="314" name="Google Shape;314;p12"/>
          <p:cNvSpPr/>
          <p:nvPr/>
        </p:nvSpPr>
        <p:spPr>
          <a:xfrm>
            <a:off x="1509355" y="2557939"/>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Identify and handle outliers in the dataset.</a:t>
            </a:r>
            <a:endParaRPr b="0" i="0" sz="1300" u="none" cap="none" strike="noStrike"/>
          </a:p>
        </p:txBody>
      </p:sp>
      <p:sp>
        <p:nvSpPr>
          <p:cNvPr id="315" name="Google Shape;315;p12"/>
          <p:cNvSpPr/>
          <p:nvPr/>
        </p:nvSpPr>
        <p:spPr>
          <a:xfrm>
            <a:off x="1238964" y="2887266"/>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startAt="2"/>
            </a:pPr>
            <a:r>
              <a:rPr b="1" i="0" lang="en-US" sz="1300" u="none" cap="none" strike="noStrike">
                <a:solidFill>
                  <a:srgbClr val="272525"/>
                </a:solidFill>
                <a:latin typeface="Arial"/>
                <a:ea typeface="Arial"/>
                <a:cs typeface="Arial"/>
                <a:sym typeface="Arial"/>
              </a:rPr>
              <a:t>Data Preparation:</a:t>
            </a:r>
            <a:endParaRPr b="0" i="0" sz="1300" u="none" cap="none" strike="noStrike"/>
          </a:p>
        </p:txBody>
      </p:sp>
      <p:sp>
        <p:nvSpPr>
          <p:cNvPr id="316" name="Google Shape;316;p12"/>
          <p:cNvSpPr/>
          <p:nvPr/>
        </p:nvSpPr>
        <p:spPr>
          <a:xfrm>
            <a:off x="1509355" y="3216592"/>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Convert categorical variables into numerical format using techniques like one-hot encoding and label encoding.</a:t>
            </a:r>
            <a:endParaRPr b="0" i="0" sz="1300" u="none" cap="none" strike="noStrike"/>
          </a:p>
        </p:txBody>
      </p:sp>
      <p:sp>
        <p:nvSpPr>
          <p:cNvPr id="317" name="Google Shape;317;p12"/>
          <p:cNvSpPr/>
          <p:nvPr/>
        </p:nvSpPr>
        <p:spPr>
          <a:xfrm>
            <a:off x="1509355" y="3545919"/>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Normalize or standardize data to ensure consistent scales for model training.</a:t>
            </a:r>
            <a:endParaRPr b="0" i="0" sz="1300" u="none" cap="none" strike="noStrike"/>
          </a:p>
        </p:txBody>
      </p:sp>
      <p:sp>
        <p:nvSpPr>
          <p:cNvPr id="318" name="Google Shape;318;p12"/>
          <p:cNvSpPr/>
          <p:nvPr/>
        </p:nvSpPr>
        <p:spPr>
          <a:xfrm>
            <a:off x="1238964" y="3875246"/>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startAt="3"/>
            </a:pPr>
            <a:r>
              <a:rPr b="1" i="0" lang="en-US" sz="1300" u="none" cap="none" strike="noStrike">
                <a:solidFill>
                  <a:srgbClr val="272525"/>
                </a:solidFill>
                <a:latin typeface="Arial"/>
                <a:ea typeface="Arial"/>
                <a:cs typeface="Arial"/>
                <a:sym typeface="Arial"/>
              </a:rPr>
              <a:t>Model Selection and Training:</a:t>
            </a:r>
            <a:endParaRPr b="0" i="0" sz="1300" u="none" cap="none" strike="noStrike"/>
          </a:p>
        </p:txBody>
      </p:sp>
      <p:sp>
        <p:nvSpPr>
          <p:cNvPr id="319" name="Google Shape;319;p12"/>
          <p:cNvSpPr/>
          <p:nvPr/>
        </p:nvSpPr>
        <p:spPr>
          <a:xfrm>
            <a:off x="1509355" y="4204573"/>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Train multiple machine learning and deep learning models using various algorithms.</a:t>
            </a:r>
            <a:endParaRPr b="0" i="0" sz="1300" u="none" cap="none" strike="noStrike"/>
          </a:p>
        </p:txBody>
      </p:sp>
      <p:sp>
        <p:nvSpPr>
          <p:cNvPr id="320" name="Google Shape;320;p12"/>
          <p:cNvSpPr/>
          <p:nvPr/>
        </p:nvSpPr>
        <p:spPr>
          <a:xfrm>
            <a:off x="1509355" y="4533900"/>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Fine-tune model parameters to improve performance.</a:t>
            </a:r>
            <a:endParaRPr b="0" i="0" sz="1300" u="none" cap="none" strike="noStrike"/>
          </a:p>
        </p:txBody>
      </p:sp>
      <p:sp>
        <p:nvSpPr>
          <p:cNvPr id="321" name="Google Shape;321;p12"/>
          <p:cNvSpPr/>
          <p:nvPr/>
        </p:nvSpPr>
        <p:spPr>
          <a:xfrm>
            <a:off x="1238964" y="4863227"/>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startAt="4"/>
            </a:pPr>
            <a:r>
              <a:rPr b="1" i="0" lang="en-US" sz="1300" u="none" cap="none" strike="noStrike">
                <a:solidFill>
                  <a:srgbClr val="272525"/>
                </a:solidFill>
                <a:latin typeface="Arial"/>
                <a:ea typeface="Arial"/>
                <a:cs typeface="Arial"/>
                <a:sym typeface="Arial"/>
              </a:rPr>
              <a:t>Model Evaluation:</a:t>
            </a:r>
            <a:endParaRPr b="0" i="0" sz="1300" u="none" cap="none" strike="noStrike"/>
          </a:p>
        </p:txBody>
      </p:sp>
      <p:sp>
        <p:nvSpPr>
          <p:cNvPr id="322" name="Google Shape;322;p12"/>
          <p:cNvSpPr/>
          <p:nvPr/>
        </p:nvSpPr>
        <p:spPr>
          <a:xfrm>
            <a:off x="1509355" y="5192554"/>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Calculate performance metrics such as F1-Score, Precision, Recall, AUC, and accuracy to assess model performance.</a:t>
            </a:r>
            <a:endParaRPr b="0" i="0" sz="1300" u="none" cap="none" strike="noStrike"/>
          </a:p>
        </p:txBody>
      </p:sp>
      <p:sp>
        <p:nvSpPr>
          <p:cNvPr id="323" name="Google Shape;323;p12"/>
          <p:cNvSpPr/>
          <p:nvPr/>
        </p:nvSpPr>
        <p:spPr>
          <a:xfrm>
            <a:off x="1509355" y="5521881"/>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Validate the model by evaluating it on both training and testing datasets.</a:t>
            </a:r>
            <a:endParaRPr b="0" i="0" sz="1300" u="none" cap="none" strike="noStrike"/>
          </a:p>
        </p:txBody>
      </p:sp>
      <p:sp>
        <p:nvSpPr>
          <p:cNvPr id="324" name="Google Shape;324;p12"/>
          <p:cNvSpPr/>
          <p:nvPr/>
        </p:nvSpPr>
        <p:spPr>
          <a:xfrm>
            <a:off x="1238964" y="5851208"/>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startAt="5"/>
            </a:pPr>
            <a:r>
              <a:rPr b="1" i="0" lang="en-US" sz="1300" u="none" cap="none" strike="noStrike">
                <a:solidFill>
                  <a:srgbClr val="272525"/>
                </a:solidFill>
                <a:latin typeface="Arial"/>
                <a:ea typeface="Arial"/>
                <a:cs typeface="Arial"/>
                <a:sym typeface="Arial"/>
              </a:rPr>
              <a:t>Interpretation of Results:</a:t>
            </a:r>
            <a:endParaRPr b="0" i="0" sz="1300" u="none" cap="none" strike="noStrike"/>
          </a:p>
        </p:txBody>
      </p:sp>
      <p:sp>
        <p:nvSpPr>
          <p:cNvPr id="325" name="Google Shape;325;p12"/>
          <p:cNvSpPr/>
          <p:nvPr/>
        </p:nvSpPr>
        <p:spPr>
          <a:xfrm>
            <a:off x="1509355" y="6180534"/>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Compare the results of different models and select the best-performing one.</a:t>
            </a:r>
            <a:endParaRPr b="0" i="0" sz="1300" u="none" cap="none" strike="noStrike"/>
          </a:p>
        </p:txBody>
      </p:sp>
      <p:sp>
        <p:nvSpPr>
          <p:cNvPr id="326" name="Google Shape;326;p12"/>
          <p:cNvSpPr/>
          <p:nvPr/>
        </p:nvSpPr>
        <p:spPr>
          <a:xfrm>
            <a:off x="1509355" y="6509861"/>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Save the final model and generate predictions based on it.</a:t>
            </a:r>
            <a:endParaRPr b="0" i="0" sz="1300" u="none" cap="none" strike="noStrike"/>
          </a:p>
        </p:txBody>
      </p:sp>
      <p:sp>
        <p:nvSpPr>
          <p:cNvPr id="327" name="Google Shape;327;p12"/>
          <p:cNvSpPr/>
          <p:nvPr/>
        </p:nvSpPr>
        <p:spPr>
          <a:xfrm>
            <a:off x="1238964" y="6839188"/>
            <a:ext cx="12422624" cy="270272"/>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272525"/>
              </a:buClr>
              <a:buSzPts val="1300"/>
              <a:buFont typeface="Calibri"/>
              <a:buAutoNum type="arabicPeriod" startAt="6"/>
            </a:pPr>
            <a:r>
              <a:rPr b="1" i="0" lang="en-US" sz="1300" u="none" cap="none" strike="noStrike">
                <a:solidFill>
                  <a:srgbClr val="272525"/>
                </a:solidFill>
                <a:latin typeface="Arial"/>
                <a:ea typeface="Arial"/>
                <a:cs typeface="Arial"/>
                <a:sym typeface="Arial"/>
              </a:rPr>
              <a:t>Model Deployment and Presentation:</a:t>
            </a:r>
            <a:endParaRPr b="0" i="0" sz="1300" u="none" cap="none" strike="noStrike"/>
          </a:p>
        </p:txBody>
      </p:sp>
      <p:sp>
        <p:nvSpPr>
          <p:cNvPr id="328" name="Google Shape;328;p12"/>
          <p:cNvSpPr/>
          <p:nvPr/>
        </p:nvSpPr>
        <p:spPr>
          <a:xfrm>
            <a:off x="1509355" y="7168515"/>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Deploy the trained model to a production environment using tools like Streamlit, enabling users to input data and receive real-time predictions.</a:t>
            </a:r>
            <a:endParaRPr b="0" i="0" sz="1300" u="none" cap="none" strike="noStrike"/>
          </a:p>
        </p:txBody>
      </p:sp>
      <p:sp>
        <p:nvSpPr>
          <p:cNvPr id="329" name="Google Shape;329;p12"/>
          <p:cNvSpPr/>
          <p:nvPr/>
        </p:nvSpPr>
        <p:spPr>
          <a:xfrm>
            <a:off x="1509355" y="7497842"/>
            <a:ext cx="12152233" cy="270272"/>
          </a:xfrm>
          <a:prstGeom prst="rect">
            <a:avLst/>
          </a:prstGeom>
          <a:noFill/>
          <a:ln>
            <a:noFill/>
          </a:ln>
        </p:spPr>
        <p:txBody>
          <a:bodyPr anchorCtr="0" anchor="t" bIns="0" lIns="0" spcFirstLastPara="1" rIns="0" wrap="square" tIns="0">
            <a:noAutofit/>
          </a:bodyPr>
          <a:lstStyle/>
          <a:p>
            <a:pPr indent="-342900" lvl="1" marL="685800" marR="0" rtl="0" algn="l">
              <a:lnSpc>
                <a:spcPct val="161538"/>
              </a:lnSpc>
              <a:spcBef>
                <a:spcPts val="0"/>
              </a:spcBef>
              <a:spcAft>
                <a:spcPts val="0"/>
              </a:spcAft>
              <a:buClr>
                <a:srgbClr val="272525"/>
              </a:buClr>
              <a:buSzPts val="1300"/>
              <a:buFont typeface="Arial"/>
              <a:buChar char="•"/>
            </a:pPr>
            <a:r>
              <a:rPr b="0" i="0" lang="en-US" sz="1300" u="none" cap="none" strike="noStrike">
                <a:solidFill>
                  <a:srgbClr val="272525"/>
                </a:solidFill>
                <a:latin typeface="Arial"/>
                <a:ea typeface="Arial"/>
                <a:cs typeface="Arial"/>
                <a:sym typeface="Arial"/>
              </a:rPr>
              <a:t>Present the model's results using visualizations, performance metrics, and insights to demonstrate its business value and impact on decision-making.</a:t>
            </a:r>
            <a:endParaRPr b="0" i="0" sz="13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3"/>
          <p:cNvSpPr/>
          <p:nvPr/>
        </p:nvSpPr>
        <p:spPr>
          <a:xfrm>
            <a:off x="968693" y="339447"/>
            <a:ext cx="2929771"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73AD7"/>
              </a:buClr>
              <a:buSzPts val="2250"/>
              <a:buFont typeface="Arial"/>
              <a:buNone/>
            </a:pPr>
            <a:r>
              <a:rPr b="0" i="0" lang="en-US" sz="2250" u="none" cap="none" strike="noStrike">
                <a:solidFill>
                  <a:srgbClr val="D73AD7"/>
                </a:solidFill>
                <a:latin typeface="Arial"/>
                <a:ea typeface="Arial"/>
                <a:cs typeface="Arial"/>
                <a:sym typeface="Arial"/>
              </a:rPr>
              <a:t>Tools and Technologies</a:t>
            </a:r>
            <a:endParaRPr b="0" i="0" sz="2250" u="none" cap="none" strike="noStrike"/>
          </a:p>
        </p:txBody>
      </p:sp>
      <p:pic>
        <p:nvPicPr>
          <p:cNvPr descr="preencoded.png" id="336" name="Google Shape;336;p13"/>
          <p:cNvPicPr preferRelativeResize="0"/>
          <p:nvPr/>
        </p:nvPicPr>
        <p:blipFill rotWithShape="1">
          <a:blip r:embed="rId3">
            <a:alphaModFix/>
          </a:blip>
          <a:srcRect b="0" l="0" r="0" t="0"/>
          <a:stretch/>
        </p:blipFill>
        <p:spPr>
          <a:xfrm>
            <a:off x="968693" y="887730"/>
            <a:ext cx="308610" cy="308610"/>
          </a:xfrm>
          <a:prstGeom prst="rect">
            <a:avLst/>
          </a:prstGeom>
          <a:noFill/>
          <a:ln>
            <a:noFill/>
          </a:ln>
        </p:spPr>
      </p:pic>
      <p:sp>
        <p:nvSpPr>
          <p:cNvPr id="337" name="Google Shape;337;p13"/>
          <p:cNvSpPr/>
          <p:nvPr/>
        </p:nvSpPr>
        <p:spPr>
          <a:xfrm>
            <a:off x="968693" y="1319689"/>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Python</a:t>
            </a:r>
            <a:endParaRPr b="0" i="0" sz="1100" u="none" cap="none" strike="noStrike"/>
          </a:p>
        </p:txBody>
      </p:sp>
      <p:sp>
        <p:nvSpPr>
          <p:cNvPr id="338" name="Google Shape;338;p13"/>
          <p:cNvSpPr/>
          <p:nvPr/>
        </p:nvSpPr>
        <p:spPr>
          <a:xfrm>
            <a:off x="968693" y="1575316"/>
            <a:ext cx="6253877"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Main programming language for analysis and modeling.</a:t>
            </a:r>
            <a:endParaRPr b="0" i="0" sz="950" u="none" cap="none" strike="noStrike"/>
          </a:p>
        </p:txBody>
      </p:sp>
      <p:pic>
        <p:nvPicPr>
          <p:cNvPr descr="preencoded.png" id="339" name="Google Shape;339;p13"/>
          <p:cNvPicPr preferRelativeResize="0"/>
          <p:nvPr/>
        </p:nvPicPr>
        <p:blipFill rotWithShape="1">
          <a:blip r:embed="rId4">
            <a:alphaModFix/>
          </a:blip>
          <a:srcRect b="0" l="0" r="0" t="0"/>
          <a:stretch/>
        </p:blipFill>
        <p:spPr>
          <a:xfrm>
            <a:off x="7407712" y="887730"/>
            <a:ext cx="308610" cy="308610"/>
          </a:xfrm>
          <a:prstGeom prst="rect">
            <a:avLst/>
          </a:prstGeom>
          <a:noFill/>
          <a:ln>
            <a:noFill/>
          </a:ln>
        </p:spPr>
      </p:pic>
      <p:sp>
        <p:nvSpPr>
          <p:cNvPr id="340" name="Google Shape;340;p13"/>
          <p:cNvSpPr/>
          <p:nvPr/>
        </p:nvSpPr>
        <p:spPr>
          <a:xfrm>
            <a:off x="7407712" y="1319689"/>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Pandas</a:t>
            </a:r>
            <a:endParaRPr b="0" i="0" sz="1100" u="none" cap="none" strike="noStrike"/>
          </a:p>
        </p:txBody>
      </p:sp>
      <p:sp>
        <p:nvSpPr>
          <p:cNvPr id="341" name="Google Shape;341;p13"/>
          <p:cNvSpPr/>
          <p:nvPr/>
        </p:nvSpPr>
        <p:spPr>
          <a:xfrm>
            <a:off x="7407712" y="1575316"/>
            <a:ext cx="6253877"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Library for data manipulation and analysis.</a:t>
            </a:r>
            <a:endParaRPr b="0" i="0" sz="950" u="none" cap="none" strike="noStrike"/>
          </a:p>
        </p:txBody>
      </p:sp>
      <p:pic>
        <p:nvPicPr>
          <p:cNvPr descr="preencoded.png" id="342" name="Google Shape;342;p13"/>
          <p:cNvPicPr preferRelativeResize="0"/>
          <p:nvPr/>
        </p:nvPicPr>
        <p:blipFill rotWithShape="1">
          <a:blip r:embed="rId5">
            <a:alphaModFix/>
          </a:blip>
          <a:srcRect b="0" l="0" r="0" t="0"/>
          <a:stretch/>
        </p:blipFill>
        <p:spPr>
          <a:xfrm>
            <a:off x="968693" y="2143125"/>
            <a:ext cx="308610" cy="308610"/>
          </a:xfrm>
          <a:prstGeom prst="rect">
            <a:avLst/>
          </a:prstGeom>
          <a:noFill/>
          <a:ln>
            <a:noFill/>
          </a:ln>
        </p:spPr>
      </p:pic>
      <p:sp>
        <p:nvSpPr>
          <p:cNvPr id="343" name="Google Shape;343;p13"/>
          <p:cNvSpPr/>
          <p:nvPr/>
        </p:nvSpPr>
        <p:spPr>
          <a:xfrm>
            <a:off x="968693" y="2575084"/>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Scikit-learn</a:t>
            </a:r>
            <a:endParaRPr b="0" i="0" sz="1100" u="none" cap="none" strike="noStrike"/>
          </a:p>
        </p:txBody>
      </p:sp>
      <p:sp>
        <p:nvSpPr>
          <p:cNvPr id="344" name="Google Shape;344;p13"/>
          <p:cNvSpPr/>
          <p:nvPr/>
        </p:nvSpPr>
        <p:spPr>
          <a:xfrm>
            <a:off x="968693" y="2830711"/>
            <a:ext cx="6253877"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Machine learning library for modeling.</a:t>
            </a:r>
            <a:endParaRPr b="0" i="0" sz="950" u="none" cap="none" strike="noStrike"/>
          </a:p>
        </p:txBody>
      </p:sp>
      <p:pic>
        <p:nvPicPr>
          <p:cNvPr descr="preencoded.png" id="345" name="Google Shape;345;p13"/>
          <p:cNvPicPr preferRelativeResize="0"/>
          <p:nvPr/>
        </p:nvPicPr>
        <p:blipFill rotWithShape="1">
          <a:blip r:embed="rId6">
            <a:alphaModFix/>
          </a:blip>
          <a:srcRect b="0" l="0" r="0" t="0"/>
          <a:stretch/>
        </p:blipFill>
        <p:spPr>
          <a:xfrm>
            <a:off x="7407712" y="2143125"/>
            <a:ext cx="308610" cy="308610"/>
          </a:xfrm>
          <a:prstGeom prst="rect">
            <a:avLst/>
          </a:prstGeom>
          <a:noFill/>
          <a:ln>
            <a:noFill/>
          </a:ln>
        </p:spPr>
      </p:pic>
      <p:sp>
        <p:nvSpPr>
          <p:cNvPr id="346" name="Google Shape;346;p13"/>
          <p:cNvSpPr/>
          <p:nvPr/>
        </p:nvSpPr>
        <p:spPr>
          <a:xfrm>
            <a:off x="7407712" y="2575084"/>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TensorFlow/Keras</a:t>
            </a:r>
            <a:endParaRPr b="0" i="0" sz="1100" u="none" cap="none" strike="noStrike"/>
          </a:p>
        </p:txBody>
      </p:sp>
      <p:sp>
        <p:nvSpPr>
          <p:cNvPr id="347" name="Google Shape;347;p13"/>
          <p:cNvSpPr/>
          <p:nvPr/>
        </p:nvSpPr>
        <p:spPr>
          <a:xfrm>
            <a:off x="7407712" y="2830711"/>
            <a:ext cx="6253877"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Deep learning applications.</a:t>
            </a:r>
            <a:endParaRPr b="0" i="0" sz="950" u="none" cap="none" strike="noStrike"/>
          </a:p>
        </p:txBody>
      </p:sp>
      <p:sp>
        <p:nvSpPr>
          <p:cNvPr id="348" name="Google Shape;348;p13"/>
          <p:cNvSpPr/>
          <p:nvPr/>
        </p:nvSpPr>
        <p:spPr>
          <a:xfrm>
            <a:off x="1166098" y="3167063"/>
            <a:ext cx="12495490"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Python</a:t>
            </a:r>
            <a:r>
              <a:rPr b="0" i="0" lang="en-US" sz="950" u="none" cap="none" strike="noStrike">
                <a:solidFill>
                  <a:srgbClr val="272525"/>
                </a:solidFill>
                <a:latin typeface="Arial"/>
                <a:ea typeface="Arial"/>
                <a:cs typeface="Arial"/>
                <a:sym typeface="Arial"/>
              </a:rPr>
              <a:t>: The primary programming language for data analysis and modeling.</a:t>
            </a:r>
            <a:endParaRPr b="0" i="0" sz="950" u="none" cap="none" strike="noStrike"/>
          </a:p>
        </p:txBody>
      </p:sp>
      <p:sp>
        <p:nvSpPr>
          <p:cNvPr id="349" name="Google Shape;349;p13"/>
          <p:cNvSpPr/>
          <p:nvPr/>
        </p:nvSpPr>
        <p:spPr>
          <a:xfrm>
            <a:off x="1166098" y="3407688"/>
            <a:ext cx="12495490"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Pandas</a:t>
            </a:r>
            <a:r>
              <a:rPr b="0" i="0" lang="en-US" sz="950" u="none" cap="none" strike="noStrike">
                <a:solidFill>
                  <a:srgbClr val="272525"/>
                </a:solidFill>
                <a:latin typeface="Arial"/>
                <a:ea typeface="Arial"/>
                <a:cs typeface="Arial"/>
                <a:sym typeface="Arial"/>
              </a:rPr>
              <a:t>: A library used for data manipulation and analysis.</a:t>
            </a:r>
            <a:endParaRPr b="0" i="0" sz="950" u="none" cap="none" strike="noStrike"/>
          </a:p>
        </p:txBody>
      </p:sp>
      <p:sp>
        <p:nvSpPr>
          <p:cNvPr id="350" name="Google Shape;350;p13"/>
          <p:cNvSpPr/>
          <p:nvPr/>
        </p:nvSpPr>
        <p:spPr>
          <a:xfrm>
            <a:off x="1166098" y="3648313"/>
            <a:ext cx="12495490"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Scikit-Learn</a:t>
            </a:r>
            <a:r>
              <a:rPr b="0" i="0" lang="en-US" sz="950" u="none" cap="none" strike="noStrike">
                <a:solidFill>
                  <a:srgbClr val="272525"/>
                </a:solidFill>
                <a:latin typeface="Arial"/>
                <a:ea typeface="Arial"/>
                <a:cs typeface="Arial"/>
                <a:sym typeface="Arial"/>
              </a:rPr>
              <a:t>: A popular machine learning library in Python, offering a wide range of algorithms for supervised and unsupervised learning. It includes tools for data preprocessing, model training, validation, and evaluation. Scikit-Learn is known for its ease of use and includes models such as logistic regression, KNN, Random Forest, and XGBoost.</a:t>
            </a:r>
            <a:endParaRPr b="0" i="0" sz="950" u="none" cap="none" strike="noStrike"/>
          </a:p>
        </p:txBody>
      </p:sp>
      <p:sp>
        <p:nvSpPr>
          <p:cNvPr id="351" name="Google Shape;351;p13"/>
          <p:cNvSpPr/>
          <p:nvPr/>
        </p:nvSpPr>
        <p:spPr>
          <a:xfrm>
            <a:off x="1363623" y="4086463"/>
            <a:ext cx="12297966" cy="197525"/>
          </a:xfrm>
          <a:prstGeom prst="rect">
            <a:avLst/>
          </a:prstGeom>
          <a:noFill/>
          <a:ln>
            <a:noFill/>
          </a:ln>
        </p:spPr>
        <p:txBody>
          <a:bodyPr anchorCtr="0" anchor="t" bIns="0" lIns="0" spcFirstLastPara="1" rIns="0" wrap="square" tIns="0">
            <a:noAutofit/>
          </a:bodyPr>
          <a:lstStyle/>
          <a:p>
            <a:pPr indent="0" lvl="1"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Key Features</a:t>
            </a:r>
            <a:r>
              <a:rPr b="0" i="0" lang="en-US" sz="950" u="none" cap="none" strike="noStrike">
                <a:solidFill>
                  <a:srgbClr val="272525"/>
                </a:solidFill>
                <a:latin typeface="Arial"/>
                <a:ea typeface="Arial"/>
                <a:cs typeface="Arial"/>
                <a:sym typeface="Arial"/>
              </a:rPr>
              <a:t>:</a:t>
            </a:r>
            <a:endParaRPr b="0" i="0" sz="950" u="none" cap="none" strike="noStrike"/>
          </a:p>
        </p:txBody>
      </p:sp>
      <p:sp>
        <p:nvSpPr>
          <p:cNvPr id="352" name="Google Shape;352;p13"/>
          <p:cNvSpPr/>
          <p:nvPr/>
        </p:nvSpPr>
        <p:spPr>
          <a:xfrm>
            <a:off x="1561028" y="4327088"/>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Comprehensive collection of algorithms for classification, regression, and clustering.</a:t>
            </a:r>
            <a:endParaRPr b="0" i="0" sz="950" u="none" cap="none" strike="noStrike"/>
          </a:p>
        </p:txBody>
      </p:sp>
      <p:sp>
        <p:nvSpPr>
          <p:cNvPr id="353" name="Google Shape;353;p13"/>
          <p:cNvSpPr/>
          <p:nvPr/>
        </p:nvSpPr>
        <p:spPr>
          <a:xfrm>
            <a:off x="1561028" y="4567714"/>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Data processing utilities including normalization, data splitting, and cross-validation.</a:t>
            </a:r>
            <a:endParaRPr b="0" i="0" sz="950" u="none" cap="none" strike="noStrike"/>
          </a:p>
        </p:txBody>
      </p:sp>
      <p:sp>
        <p:nvSpPr>
          <p:cNvPr id="354" name="Google Shape;354;p13"/>
          <p:cNvSpPr/>
          <p:nvPr/>
        </p:nvSpPr>
        <p:spPr>
          <a:xfrm>
            <a:off x="1561028" y="4808339"/>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User-friendly interface with strong community support.</a:t>
            </a:r>
            <a:endParaRPr b="0" i="0" sz="950" u="none" cap="none" strike="noStrike"/>
          </a:p>
        </p:txBody>
      </p:sp>
      <p:sp>
        <p:nvSpPr>
          <p:cNvPr id="355" name="Google Shape;355;p13"/>
          <p:cNvSpPr/>
          <p:nvPr/>
        </p:nvSpPr>
        <p:spPr>
          <a:xfrm>
            <a:off x="1166098" y="5048964"/>
            <a:ext cx="12495490"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XGBoost</a:t>
            </a:r>
            <a:r>
              <a:rPr b="0" i="0" lang="en-US" sz="950" u="none" cap="none" strike="noStrike">
                <a:solidFill>
                  <a:srgbClr val="272525"/>
                </a:solidFill>
                <a:latin typeface="Arial"/>
                <a:ea typeface="Arial"/>
                <a:cs typeface="Arial"/>
                <a:sym typeface="Arial"/>
              </a:rPr>
              <a:t>: A powerful library for advanced tree-based modeling.</a:t>
            </a:r>
            <a:endParaRPr b="0" i="0" sz="950" u="none" cap="none" strike="noStrike"/>
          </a:p>
        </p:txBody>
      </p:sp>
      <p:sp>
        <p:nvSpPr>
          <p:cNvPr id="356" name="Google Shape;356;p13"/>
          <p:cNvSpPr/>
          <p:nvPr/>
        </p:nvSpPr>
        <p:spPr>
          <a:xfrm>
            <a:off x="1166098" y="5289590"/>
            <a:ext cx="12495490"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TensorFlow/Keras</a:t>
            </a:r>
            <a:r>
              <a:rPr b="0" i="0" lang="en-US" sz="950" u="none" cap="none" strike="noStrike">
                <a:solidFill>
                  <a:srgbClr val="272525"/>
                </a:solidFill>
                <a:latin typeface="Arial"/>
                <a:ea typeface="Arial"/>
                <a:cs typeface="Arial"/>
                <a:sym typeface="Arial"/>
              </a:rPr>
              <a:t>: TensorFlow is an open-source deep learning library developed by Google, and Keras is its high-level API that facilitates rapid development of deep learning models. Keras simplifies defining and training artificial neural networks (ANNs) and supports various architectures such as CNNs and RNNs.</a:t>
            </a:r>
            <a:endParaRPr b="0" i="0" sz="950" u="none" cap="none" strike="noStrike"/>
          </a:p>
        </p:txBody>
      </p:sp>
      <p:sp>
        <p:nvSpPr>
          <p:cNvPr id="357" name="Google Shape;357;p13"/>
          <p:cNvSpPr/>
          <p:nvPr/>
        </p:nvSpPr>
        <p:spPr>
          <a:xfrm>
            <a:off x="1363623" y="5727740"/>
            <a:ext cx="12297966" cy="197525"/>
          </a:xfrm>
          <a:prstGeom prst="rect">
            <a:avLst/>
          </a:prstGeom>
          <a:noFill/>
          <a:ln>
            <a:noFill/>
          </a:ln>
        </p:spPr>
        <p:txBody>
          <a:bodyPr anchorCtr="0" anchor="t" bIns="0" lIns="0" spcFirstLastPara="1" rIns="0" wrap="square" tIns="0">
            <a:noAutofit/>
          </a:bodyPr>
          <a:lstStyle/>
          <a:p>
            <a:pPr indent="0" lvl="1"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Key Features</a:t>
            </a:r>
            <a:r>
              <a:rPr b="0" i="0" lang="en-US" sz="950" u="none" cap="none" strike="noStrike">
                <a:solidFill>
                  <a:srgbClr val="272525"/>
                </a:solidFill>
                <a:latin typeface="Arial"/>
                <a:ea typeface="Arial"/>
                <a:cs typeface="Arial"/>
                <a:sym typeface="Arial"/>
              </a:rPr>
              <a:t>:</a:t>
            </a:r>
            <a:endParaRPr b="0" i="0" sz="950" u="none" cap="none" strike="noStrike"/>
          </a:p>
        </p:txBody>
      </p:sp>
      <p:sp>
        <p:nvSpPr>
          <p:cNvPr id="358" name="Google Shape;358;p13"/>
          <p:cNvSpPr/>
          <p:nvPr/>
        </p:nvSpPr>
        <p:spPr>
          <a:xfrm>
            <a:off x="1561028" y="5968365"/>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Intuitive model building using the Keras API.</a:t>
            </a:r>
            <a:endParaRPr b="0" i="0" sz="950" u="none" cap="none" strike="noStrike"/>
          </a:p>
        </p:txBody>
      </p:sp>
      <p:sp>
        <p:nvSpPr>
          <p:cNvPr id="359" name="Google Shape;359;p13"/>
          <p:cNvSpPr/>
          <p:nvPr/>
        </p:nvSpPr>
        <p:spPr>
          <a:xfrm>
            <a:off x="1561028" y="6208990"/>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GPU/TPU acceleration for efficient handling of large datasets.</a:t>
            </a:r>
            <a:endParaRPr b="0" i="0" sz="950" u="none" cap="none" strike="noStrike"/>
          </a:p>
        </p:txBody>
      </p:sp>
      <p:sp>
        <p:nvSpPr>
          <p:cNvPr id="360" name="Google Shape;360;p13"/>
          <p:cNvSpPr/>
          <p:nvPr/>
        </p:nvSpPr>
        <p:spPr>
          <a:xfrm>
            <a:off x="1561028" y="6449616"/>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A flexible and scalable framework for deep learning.</a:t>
            </a:r>
            <a:endParaRPr b="0" i="0" sz="950" u="none" cap="none" strike="noStrike"/>
          </a:p>
        </p:txBody>
      </p:sp>
      <p:sp>
        <p:nvSpPr>
          <p:cNvPr id="361" name="Google Shape;361;p13"/>
          <p:cNvSpPr/>
          <p:nvPr/>
        </p:nvSpPr>
        <p:spPr>
          <a:xfrm>
            <a:off x="1166098" y="6690241"/>
            <a:ext cx="12495490"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Streamlit</a:t>
            </a:r>
            <a:r>
              <a:rPr b="0" i="0" lang="en-US" sz="950" u="none" cap="none" strike="noStrike">
                <a:solidFill>
                  <a:srgbClr val="272525"/>
                </a:solidFill>
                <a:latin typeface="Arial"/>
                <a:ea typeface="Arial"/>
                <a:cs typeface="Arial"/>
                <a:sym typeface="Arial"/>
              </a:rPr>
              <a:t>: A Python library that allows for the creation of interactive web applications with minimal effort. Streamlit can be used to deploy trained models and present them through user-friendly web interfaces.</a:t>
            </a:r>
            <a:endParaRPr b="0" i="0" sz="950" u="none" cap="none" strike="noStrike"/>
          </a:p>
        </p:txBody>
      </p:sp>
      <p:sp>
        <p:nvSpPr>
          <p:cNvPr id="362" name="Google Shape;362;p13"/>
          <p:cNvSpPr/>
          <p:nvPr/>
        </p:nvSpPr>
        <p:spPr>
          <a:xfrm>
            <a:off x="1363623" y="6930866"/>
            <a:ext cx="12297966" cy="197525"/>
          </a:xfrm>
          <a:prstGeom prst="rect">
            <a:avLst/>
          </a:prstGeom>
          <a:noFill/>
          <a:ln>
            <a:noFill/>
          </a:ln>
        </p:spPr>
        <p:txBody>
          <a:bodyPr anchorCtr="0" anchor="t" bIns="0" lIns="0" spcFirstLastPara="1" rIns="0" wrap="square" tIns="0">
            <a:noAutofit/>
          </a:bodyPr>
          <a:lstStyle/>
          <a:p>
            <a:pPr indent="0" lvl="1" marL="0" marR="0" rtl="0" algn="l">
              <a:lnSpc>
                <a:spcPct val="163157"/>
              </a:lnSpc>
              <a:spcBef>
                <a:spcPts val="0"/>
              </a:spcBef>
              <a:spcAft>
                <a:spcPts val="0"/>
              </a:spcAft>
              <a:buClr>
                <a:srgbClr val="272525"/>
              </a:buClr>
              <a:buSzPts val="950"/>
              <a:buFont typeface="Arial"/>
              <a:buNone/>
            </a:pPr>
            <a:r>
              <a:rPr b="1" i="0" lang="en-US" sz="950" u="none" cap="none" strike="noStrike">
                <a:solidFill>
                  <a:srgbClr val="272525"/>
                </a:solidFill>
                <a:latin typeface="Arial"/>
                <a:ea typeface="Arial"/>
                <a:cs typeface="Arial"/>
                <a:sym typeface="Arial"/>
              </a:rPr>
              <a:t>Key Features</a:t>
            </a:r>
            <a:r>
              <a:rPr b="0" i="0" lang="en-US" sz="950" u="none" cap="none" strike="noStrike">
                <a:solidFill>
                  <a:srgbClr val="272525"/>
                </a:solidFill>
                <a:latin typeface="Arial"/>
                <a:ea typeface="Arial"/>
                <a:cs typeface="Arial"/>
                <a:sym typeface="Arial"/>
              </a:rPr>
              <a:t>:</a:t>
            </a:r>
            <a:endParaRPr b="0" i="0" sz="950" u="none" cap="none" strike="noStrike"/>
          </a:p>
        </p:txBody>
      </p:sp>
      <p:sp>
        <p:nvSpPr>
          <p:cNvPr id="363" name="Google Shape;363;p13"/>
          <p:cNvSpPr/>
          <p:nvPr/>
        </p:nvSpPr>
        <p:spPr>
          <a:xfrm>
            <a:off x="1561028" y="7171492"/>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Rapid prototype development with minimal code.</a:t>
            </a:r>
            <a:endParaRPr b="0" i="0" sz="950" u="none" cap="none" strike="noStrike"/>
          </a:p>
        </p:txBody>
      </p:sp>
      <p:sp>
        <p:nvSpPr>
          <p:cNvPr id="364" name="Google Shape;364;p13"/>
          <p:cNvSpPr/>
          <p:nvPr/>
        </p:nvSpPr>
        <p:spPr>
          <a:xfrm>
            <a:off x="1561028" y="7412117"/>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Simple interface for creating web applications.</a:t>
            </a:r>
            <a:endParaRPr b="0" i="0" sz="950" u="none" cap="none" strike="noStrike"/>
          </a:p>
        </p:txBody>
      </p:sp>
      <p:sp>
        <p:nvSpPr>
          <p:cNvPr id="365" name="Google Shape;365;p13"/>
          <p:cNvSpPr/>
          <p:nvPr/>
        </p:nvSpPr>
        <p:spPr>
          <a:xfrm>
            <a:off x="1561028" y="7652742"/>
            <a:ext cx="12100560" cy="197525"/>
          </a:xfrm>
          <a:prstGeom prst="rect">
            <a:avLst/>
          </a:prstGeom>
          <a:noFill/>
          <a:ln>
            <a:noFill/>
          </a:ln>
        </p:spPr>
        <p:txBody>
          <a:bodyPr anchorCtr="0" anchor="t" bIns="0" lIns="0" spcFirstLastPara="1" rIns="0" wrap="square" tIns="0">
            <a:noAutofit/>
          </a:bodyPr>
          <a:lstStyle/>
          <a:p>
            <a:pPr indent="-342900" lvl="2" marL="1028700" marR="0" rtl="0" algn="l">
              <a:lnSpc>
                <a:spcPct val="163157"/>
              </a:lnSpc>
              <a:spcBef>
                <a:spcPts val="0"/>
              </a:spcBef>
              <a:spcAft>
                <a:spcPts val="0"/>
              </a:spcAft>
              <a:buClr>
                <a:srgbClr val="272525"/>
              </a:buClr>
              <a:buSzPts val="950"/>
              <a:buFont typeface="Arial"/>
              <a:buChar char="•"/>
            </a:pPr>
            <a:r>
              <a:rPr b="0" i="0" lang="en-US" sz="950" u="none" cap="none" strike="noStrike">
                <a:solidFill>
                  <a:srgbClr val="272525"/>
                </a:solidFill>
                <a:latin typeface="Arial"/>
                <a:ea typeface="Arial"/>
                <a:cs typeface="Arial"/>
                <a:sym typeface="Arial"/>
              </a:rPr>
              <a:t>Capability to display models, results, and data visualizations directly on the web.</a:t>
            </a:r>
            <a:endParaRPr b="0" i="0" sz="950" u="none" cap="none" strike="noStrike"/>
          </a:p>
        </p:txBody>
      </p:sp>
      <p:sp>
        <p:nvSpPr>
          <p:cNvPr id="366" name="Google Shape;366;p13"/>
          <p:cNvSpPr/>
          <p:nvPr/>
        </p:nvSpPr>
        <p:spPr>
          <a:xfrm>
            <a:off x="968693" y="7989094"/>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These tools can be seamlessly integrated to streamline the process of building, training, and deploying both machine learning and deep learning models.</a:t>
            </a:r>
            <a:endParaRPr b="0" i="0" sz="950" u="none" cap="none" strike="noStrike"/>
          </a:p>
        </p:txBody>
      </p:sp>
      <p:pic>
        <p:nvPicPr>
          <p:cNvPr id="367" name="Google Shape;367;p13"/>
          <p:cNvPicPr preferRelativeResize="0"/>
          <p:nvPr/>
        </p:nvPicPr>
        <p:blipFill rotWithShape="1">
          <a:blip r:embed="rId7">
            <a:alphaModFix/>
          </a:blip>
          <a:srcRect b="11149" l="0" r="0" t="11149"/>
          <a:stretch/>
        </p:blipFill>
        <p:spPr>
          <a:xfrm>
            <a:off x="10148325" y="596500"/>
            <a:ext cx="2988650" cy="1546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p:nvPr/>
        </p:nvSpPr>
        <p:spPr>
          <a:xfrm>
            <a:off x="968693" y="339447"/>
            <a:ext cx="290453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73AD7"/>
              </a:buClr>
              <a:buSzPts val="2250"/>
              <a:buFont typeface="Arial"/>
              <a:buNone/>
            </a:pPr>
            <a:r>
              <a:rPr b="0" i="0" lang="en-US" sz="2250" u="none" cap="none" strike="noStrike">
                <a:solidFill>
                  <a:srgbClr val="D73AD7"/>
                </a:solidFill>
                <a:latin typeface="Arial"/>
                <a:ea typeface="Arial"/>
                <a:cs typeface="Arial"/>
                <a:sym typeface="Arial"/>
              </a:rPr>
              <a:t>Models Used</a:t>
            </a:r>
            <a:endParaRPr b="0" i="0" sz="2250" u="none" cap="none" strike="noStrike"/>
          </a:p>
        </p:txBody>
      </p:sp>
      <p:pic>
        <p:nvPicPr>
          <p:cNvPr descr="preencoded.png" id="374" name="Google Shape;374;p14"/>
          <p:cNvPicPr preferRelativeResize="0"/>
          <p:nvPr/>
        </p:nvPicPr>
        <p:blipFill rotWithShape="1">
          <a:blip r:embed="rId3">
            <a:alphaModFix/>
          </a:blip>
          <a:srcRect b="0" l="0" r="0" t="0"/>
          <a:stretch/>
        </p:blipFill>
        <p:spPr>
          <a:xfrm>
            <a:off x="968693" y="887730"/>
            <a:ext cx="617220" cy="987504"/>
          </a:xfrm>
          <a:prstGeom prst="rect">
            <a:avLst/>
          </a:prstGeom>
          <a:noFill/>
          <a:ln>
            <a:noFill/>
          </a:ln>
        </p:spPr>
      </p:pic>
      <p:sp>
        <p:nvSpPr>
          <p:cNvPr id="375" name="Google Shape;375;p14"/>
          <p:cNvSpPr/>
          <p:nvPr/>
        </p:nvSpPr>
        <p:spPr>
          <a:xfrm>
            <a:off x="1771055" y="1011079"/>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Logistic Regression</a:t>
            </a:r>
            <a:endParaRPr b="0" i="0" sz="1100" u="none" cap="none" strike="noStrike"/>
          </a:p>
        </p:txBody>
      </p:sp>
      <p:sp>
        <p:nvSpPr>
          <p:cNvPr id="376" name="Google Shape;376;p14"/>
          <p:cNvSpPr/>
          <p:nvPr/>
        </p:nvSpPr>
        <p:spPr>
          <a:xfrm>
            <a:off x="1771055" y="1266706"/>
            <a:ext cx="11890534"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Simple, interpretable model for binary classification.</a:t>
            </a:r>
            <a:endParaRPr b="0" i="0" sz="950" u="none" cap="none" strike="noStrike"/>
          </a:p>
        </p:txBody>
      </p:sp>
      <p:pic>
        <p:nvPicPr>
          <p:cNvPr descr="preencoded.png" id="377" name="Google Shape;377;p14"/>
          <p:cNvPicPr preferRelativeResize="0"/>
          <p:nvPr/>
        </p:nvPicPr>
        <p:blipFill rotWithShape="1">
          <a:blip r:embed="rId4">
            <a:alphaModFix/>
          </a:blip>
          <a:srcRect b="0" l="0" r="0" t="0"/>
          <a:stretch/>
        </p:blipFill>
        <p:spPr>
          <a:xfrm>
            <a:off x="968693" y="1875234"/>
            <a:ext cx="617220" cy="987504"/>
          </a:xfrm>
          <a:prstGeom prst="rect">
            <a:avLst/>
          </a:prstGeom>
          <a:noFill/>
          <a:ln>
            <a:noFill/>
          </a:ln>
        </p:spPr>
      </p:pic>
      <p:sp>
        <p:nvSpPr>
          <p:cNvPr id="378" name="Google Shape;378;p14"/>
          <p:cNvSpPr/>
          <p:nvPr/>
        </p:nvSpPr>
        <p:spPr>
          <a:xfrm>
            <a:off x="1771055" y="1998583"/>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Random Forest</a:t>
            </a:r>
            <a:endParaRPr b="0" i="0" sz="1100" u="none" cap="none" strike="noStrike"/>
          </a:p>
        </p:txBody>
      </p:sp>
      <p:sp>
        <p:nvSpPr>
          <p:cNvPr id="379" name="Google Shape;379;p14"/>
          <p:cNvSpPr/>
          <p:nvPr/>
        </p:nvSpPr>
        <p:spPr>
          <a:xfrm>
            <a:off x="1771055" y="2254210"/>
            <a:ext cx="11890534"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Ensemble method combining multiple decision trees.</a:t>
            </a:r>
            <a:endParaRPr b="0" i="0" sz="950" u="none" cap="none" strike="noStrike"/>
          </a:p>
        </p:txBody>
      </p:sp>
      <p:pic>
        <p:nvPicPr>
          <p:cNvPr descr="preencoded.png" id="380" name="Google Shape;380;p14"/>
          <p:cNvPicPr preferRelativeResize="0"/>
          <p:nvPr/>
        </p:nvPicPr>
        <p:blipFill rotWithShape="1">
          <a:blip r:embed="rId5">
            <a:alphaModFix/>
          </a:blip>
          <a:srcRect b="0" l="0" r="0" t="0"/>
          <a:stretch/>
        </p:blipFill>
        <p:spPr>
          <a:xfrm>
            <a:off x="968693" y="2862739"/>
            <a:ext cx="617220" cy="987504"/>
          </a:xfrm>
          <a:prstGeom prst="rect">
            <a:avLst/>
          </a:prstGeom>
          <a:noFill/>
          <a:ln>
            <a:noFill/>
          </a:ln>
        </p:spPr>
      </p:pic>
      <p:sp>
        <p:nvSpPr>
          <p:cNvPr id="381" name="Google Shape;381;p14"/>
          <p:cNvSpPr/>
          <p:nvPr/>
        </p:nvSpPr>
        <p:spPr>
          <a:xfrm>
            <a:off x="1771055" y="2986088"/>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XGBoost</a:t>
            </a:r>
            <a:endParaRPr b="0" i="0" sz="1100" u="none" cap="none" strike="noStrike"/>
          </a:p>
        </p:txBody>
      </p:sp>
      <p:sp>
        <p:nvSpPr>
          <p:cNvPr id="382" name="Google Shape;382;p14"/>
          <p:cNvSpPr/>
          <p:nvPr/>
        </p:nvSpPr>
        <p:spPr>
          <a:xfrm>
            <a:off x="1771055" y="3241715"/>
            <a:ext cx="11890534"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Advanced tree-based boosting algorithm for high performance.</a:t>
            </a:r>
            <a:endParaRPr b="0" i="0" sz="950" u="none" cap="none" strike="noStrike"/>
          </a:p>
        </p:txBody>
      </p:sp>
      <p:pic>
        <p:nvPicPr>
          <p:cNvPr descr="preencoded.png" id="383" name="Google Shape;383;p14"/>
          <p:cNvPicPr preferRelativeResize="0"/>
          <p:nvPr/>
        </p:nvPicPr>
        <p:blipFill rotWithShape="1">
          <a:blip r:embed="rId6">
            <a:alphaModFix/>
          </a:blip>
          <a:srcRect b="0" l="0" r="0" t="0"/>
          <a:stretch/>
        </p:blipFill>
        <p:spPr>
          <a:xfrm>
            <a:off x="968693" y="3850243"/>
            <a:ext cx="617220" cy="987504"/>
          </a:xfrm>
          <a:prstGeom prst="rect">
            <a:avLst/>
          </a:prstGeom>
          <a:noFill/>
          <a:ln>
            <a:noFill/>
          </a:ln>
        </p:spPr>
      </p:pic>
      <p:sp>
        <p:nvSpPr>
          <p:cNvPr id="384" name="Google Shape;384;p14"/>
          <p:cNvSpPr/>
          <p:nvPr/>
        </p:nvSpPr>
        <p:spPr>
          <a:xfrm>
            <a:off x="1771055" y="3973592"/>
            <a:ext cx="1452205" cy="1815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Deep Learning (ANN)</a:t>
            </a:r>
            <a:endParaRPr b="0" i="0" sz="1100" u="none" cap="none" strike="noStrike"/>
          </a:p>
        </p:txBody>
      </p:sp>
      <p:sp>
        <p:nvSpPr>
          <p:cNvPr id="385" name="Google Shape;385;p14"/>
          <p:cNvSpPr/>
          <p:nvPr/>
        </p:nvSpPr>
        <p:spPr>
          <a:xfrm>
            <a:off x="1771055" y="4229219"/>
            <a:ext cx="11890534"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Neural networks for complex pattern recognition.</a:t>
            </a:r>
            <a:endParaRPr b="0" i="0" sz="950" u="none" cap="none" strike="noStrike"/>
          </a:p>
        </p:txBody>
      </p:sp>
      <p:sp>
        <p:nvSpPr>
          <p:cNvPr id="386" name="Google Shape;386;p14"/>
          <p:cNvSpPr/>
          <p:nvPr/>
        </p:nvSpPr>
        <p:spPr>
          <a:xfrm>
            <a:off x="968693" y="5022890"/>
            <a:ext cx="3564969" cy="217884"/>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73AD7"/>
              </a:buClr>
              <a:buSzPts val="1350"/>
              <a:buFont typeface="Arial"/>
              <a:buNone/>
            </a:pPr>
            <a:r>
              <a:rPr b="0" i="0" lang="en-US" sz="1350" u="none" cap="none" strike="noStrike">
                <a:solidFill>
                  <a:srgbClr val="D73AD7"/>
                </a:solidFill>
                <a:latin typeface="Arial"/>
                <a:ea typeface="Arial"/>
                <a:cs typeface="Arial"/>
                <a:sym typeface="Arial"/>
              </a:rPr>
              <a:t>Algorithms and Methods: Classification Models</a:t>
            </a:r>
            <a:endParaRPr b="0" i="0" sz="1350" u="none" cap="none" strike="noStrike"/>
          </a:p>
        </p:txBody>
      </p:sp>
      <p:sp>
        <p:nvSpPr>
          <p:cNvPr id="387" name="Google Shape;387;p14"/>
          <p:cNvSpPr/>
          <p:nvPr/>
        </p:nvSpPr>
        <p:spPr>
          <a:xfrm>
            <a:off x="968693" y="5425916"/>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In this project, we applied various classification algorithms and deep learning techniques to predict employee turnover. We trained our dataset using a model from each algorithm and obtained the following results: </a:t>
            </a:r>
            <a:endParaRPr b="0" i="0" sz="950" u="none" cap="none" strike="noStrike"/>
          </a:p>
        </p:txBody>
      </p:sp>
      <p:sp>
        <p:nvSpPr>
          <p:cNvPr id="388" name="Google Shape;388;p14"/>
          <p:cNvSpPr/>
          <p:nvPr/>
        </p:nvSpPr>
        <p:spPr>
          <a:xfrm>
            <a:off x="968693" y="5762268"/>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1. Logistic Regression: A simple and interpretable model ideal for binary classification problems, offering insights into the impact of different features. </a:t>
            </a:r>
            <a:endParaRPr b="0" i="0" sz="950" u="none" cap="none" strike="noStrike"/>
          </a:p>
        </p:txBody>
      </p:sp>
      <p:sp>
        <p:nvSpPr>
          <p:cNvPr id="389" name="Google Shape;389;p14"/>
          <p:cNvSpPr/>
          <p:nvPr/>
        </p:nvSpPr>
        <p:spPr>
          <a:xfrm>
            <a:off x="968693" y="6098619"/>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2. Decision Trees: A non-linear model that creates decision rules by recursively splitting data into subgroups based on feature values, making it easy to understand and visualize. </a:t>
            </a:r>
            <a:endParaRPr b="0" i="0" sz="950" u="none" cap="none" strike="noStrike"/>
          </a:p>
        </p:txBody>
      </p:sp>
      <p:sp>
        <p:nvSpPr>
          <p:cNvPr id="390" name="Google Shape;390;p14"/>
          <p:cNvSpPr/>
          <p:nvPr/>
        </p:nvSpPr>
        <p:spPr>
          <a:xfrm>
            <a:off x="968693" y="6434971"/>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3. Random Forest: An ensemble method that builds multiple decision trees and combines their outputs to reduce overfitting and improve prediction accuracy. </a:t>
            </a:r>
            <a:endParaRPr b="0" i="0" sz="950" u="none" cap="none" strike="noStrike"/>
          </a:p>
        </p:txBody>
      </p:sp>
      <p:sp>
        <p:nvSpPr>
          <p:cNvPr id="391" name="Google Shape;391;p14"/>
          <p:cNvSpPr/>
          <p:nvPr/>
        </p:nvSpPr>
        <p:spPr>
          <a:xfrm>
            <a:off x="968693" y="6771323"/>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4. Support Vector Machines (SVM): A robust model that identifies the optimal hyperplane that maximizes the margin between different classes, particularly effective for high-dimensional data. </a:t>
            </a:r>
            <a:endParaRPr b="0" i="0" sz="950" u="none" cap="none" strike="noStrike"/>
          </a:p>
        </p:txBody>
      </p:sp>
      <p:sp>
        <p:nvSpPr>
          <p:cNvPr id="392" name="Google Shape;392;p14"/>
          <p:cNvSpPr/>
          <p:nvPr/>
        </p:nvSpPr>
        <p:spPr>
          <a:xfrm>
            <a:off x="968693" y="7107674"/>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5. K-Nearest Neighbors (KNN): An instance-based learning model that classifies new instances based on the majority vote of the nearest neighbors in the feature space. </a:t>
            </a:r>
            <a:endParaRPr b="0" i="0" sz="950" u="none" cap="none" strike="noStrike"/>
          </a:p>
        </p:txBody>
      </p:sp>
      <p:sp>
        <p:nvSpPr>
          <p:cNvPr id="393" name="Google Shape;393;p14"/>
          <p:cNvSpPr/>
          <p:nvPr/>
        </p:nvSpPr>
        <p:spPr>
          <a:xfrm>
            <a:off x="968693" y="7444026"/>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6. Naive Bayes: A probabilistic model based on Bayes' theorem, typically used for text classification and problems with strong independence assumptions between features. </a:t>
            </a:r>
            <a:endParaRPr b="0" i="0" sz="950" u="none" cap="none" strike="noStrike"/>
          </a:p>
        </p:txBody>
      </p:sp>
      <p:sp>
        <p:nvSpPr>
          <p:cNvPr id="394" name="Google Shape;394;p14"/>
          <p:cNvSpPr/>
          <p:nvPr/>
        </p:nvSpPr>
        <p:spPr>
          <a:xfrm>
            <a:off x="968693" y="7780377"/>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7. Gradient Boosting (XGBoost, LightGBM): Powerful ensemble methods that build models sequentially, focusing on correcting errors from previous models to improve performance.</a:t>
            </a:r>
            <a:endParaRPr b="0" i="0" sz="950" u="none" cap="none" strike="noStrike"/>
          </a:p>
        </p:txBody>
      </p:sp>
      <p:sp>
        <p:nvSpPr>
          <p:cNvPr id="395" name="Google Shape;395;p14"/>
          <p:cNvSpPr/>
          <p:nvPr/>
        </p:nvSpPr>
        <p:spPr>
          <a:xfrm>
            <a:off x="968693" y="8116729"/>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8. Neural Networks (Deep Learning): Highly flexible and powerful models capable of capturing complex patterns and relationships in data, especially useful for large datasets with complex structures. </a:t>
            </a:r>
            <a:endParaRPr b="0" i="0" sz="950" u="none" cap="none" strike="noStrike"/>
          </a:p>
        </p:txBody>
      </p:sp>
      <p:sp>
        <p:nvSpPr>
          <p:cNvPr id="396" name="Google Shape;396;p14"/>
          <p:cNvSpPr/>
          <p:nvPr/>
        </p:nvSpPr>
        <p:spPr>
          <a:xfrm>
            <a:off x="968693" y="8453080"/>
            <a:ext cx="12692896" cy="197525"/>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950"/>
              <a:buFont typeface="Arial"/>
              <a:buNone/>
            </a:pPr>
            <a:r>
              <a:rPr b="0" i="0" lang="en-US" sz="950" u="none" cap="none" strike="noStrike">
                <a:solidFill>
                  <a:srgbClr val="272525"/>
                </a:solidFill>
                <a:latin typeface="Arial"/>
                <a:ea typeface="Arial"/>
                <a:cs typeface="Arial"/>
                <a:sym typeface="Arial"/>
              </a:rPr>
              <a:t>These diverse algorithms were used to capture different aspects of the data and provide a comprehensive approach to predicting employee turnover.</a:t>
            </a:r>
            <a:endParaRPr b="0" i="0" sz="9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5"/>
          <p:cNvSpPr/>
          <p:nvPr/>
        </p:nvSpPr>
        <p:spPr>
          <a:xfrm>
            <a:off x="968693" y="534591"/>
            <a:ext cx="4574024" cy="57173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73AD7"/>
              </a:buClr>
              <a:buSzPts val="3600"/>
              <a:buFont typeface="Arial"/>
              <a:buNone/>
            </a:pPr>
            <a:r>
              <a:rPr b="0" i="0" lang="en-US" sz="3600" u="none" cap="none" strike="noStrike">
                <a:solidFill>
                  <a:srgbClr val="D73AD7"/>
                </a:solidFill>
                <a:latin typeface="Arial"/>
                <a:ea typeface="Arial"/>
                <a:cs typeface="Arial"/>
                <a:sym typeface="Arial"/>
              </a:rPr>
              <a:t>Models Used</a:t>
            </a:r>
            <a:endParaRPr b="0" i="0" sz="3600" u="none" cap="none" strike="noStrike"/>
          </a:p>
        </p:txBody>
      </p:sp>
      <p:sp>
        <p:nvSpPr>
          <p:cNvPr id="403" name="Google Shape;403;p15"/>
          <p:cNvSpPr/>
          <p:nvPr/>
        </p:nvSpPr>
        <p:spPr>
          <a:xfrm>
            <a:off x="968693" y="1495068"/>
            <a:ext cx="12692896"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1" i="0" lang="en-US" sz="1500" u="none" cap="none" strike="noStrike">
                <a:solidFill>
                  <a:srgbClr val="272525"/>
                </a:solidFill>
                <a:latin typeface="Arial"/>
                <a:ea typeface="Arial"/>
                <a:cs typeface="Arial"/>
                <a:sym typeface="Arial"/>
              </a:rPr>
              <a:t>Logistic Regression</a:t>
            </a:r>
            <a:endParaRPr b="0" i="0" sz="1500" u="none" cap="none" strike="noStrike"/>
          </a:p>
        </p:txBody>
      </p:sp>
      <p:sp>
        <p:nvSpPr>
          <p:cNvPr id="404" name="Google Shape;404;p15"/>
          <p:cNvSpPr/>
          <p:nvPr/>
        </p:nvSpPr>
        <p:spPr>
          <a:xfrm>
            <a:off x="968693" y="2024658"/>
            <a:ext cx="12692896" cy="62198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Logistic Regression is a fundamental algorithm used for classification tasks. It optimizes model parameters using Gradient Descent to predict whether an employee will leave the job, classifying them into two categories (0: Remained, 1: Left).</a:t>
            </a:r>
            <a:endParaRPr b="0" i="0" sz="1500" u="none" cap="none" strike="noStrike"/>
          </a:p>
        </p:txBody>
      </p:sp>
      <p:sp>
        <p:nvSpPr>
          <p:cNvPr id="405" name="Google Shape;405;p15"/>
          <p:cNvSpPr/>
          <p:nvPr/>
        </p:nvSpPr>
        <p:spPr>
          <a:xfrm>
            <a:off x="968693" y="2938224"/>
            <a:ext cx="2744391" cy="34301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73AD7"/>
              </a:buClr>
              <a:buSzPts val="2150"/>
              <a:buFont typeface="Arial"/>
              <a:buNone/>
            </a:pPr>
            <a:r>
              <a:rPr b="0" i="0" lang="en-US" sz="2150" u="none" cap="none" strike="noStrike">
                <a:solidFill>
                  <a:srgbClr val="D73AD7"/>
                </a:solidFill>
                <a:latin typeface="Arial"/>
                <a:ea typeface="Arial"/>
                <a:cs typeface="Arial"/>
                <a:sym typeface="Arial"/>
              </a:rPr>
              <a:t>Highlights:</a:t>
            </a:r>
            <a:endParaRPr b="0" i="0" sz="2150" u="none" cap="none" strike="noStrike"/>
          </a:p>
        </p:txBody>
      </p:sp>
      <p:sp>
        <p:nvSpPr>
          <p:cNvPr id="406" name="Google Shape;406;p15"/>
          <p:cNvSpPr/>
          <p:nvPr/>
        </p:nvSpPr>
        <p:spPr>
          <a:xfrm>
            <a:off x="1279684" y="3572828"/>
            <a:ext cx="12381905" cy="310991"/>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Arial"/>
              <a:buChar char="•"/>
            </a:pPr>
            <a:r>
              <a:rPr b="0" i="0" lang="en-US" sz="1500" u="none" cap="none" strike="noStrike">
                <a:solidFill>
                  <a:srgbClr val="272525"/>
                </a:solidFill>
                <a:latin typeface="Arial"/>
                <a:ea typeface="Arial"/>
                <a:cs typeface="Arial"/>
                <a:sym typeface="Arial"/>
              </a:rPr>
              <a:t>Fast and efficient.</a:t>
            </a:r>
            <a:endParaRPr b="0" i="0" sz="1500" u="none" cap="none" strike="noStrike"/>
          </a:p>
        </p:txBody>
      </p:sp>
      <p:sp>
        <p:nvSpPr>
          <p:cNvPr id="407" name="Google Shape;407;p15"/>
          <p:cNvSpPr/>
          <p:nvPr/>
        </p:nvSpPr>
        <p:spPr>
          <a:xfrm>
            <a:off x="1279684" y="3951803"/>
            <a:ext cx="12381905" cy="310991"/>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Arial"/>
              <a:buChar char="•"/>
            </a:pPr>
            <a:r>
              <a:rPr b="0" i="0" lang="en-US" sz="1500" u="none" cap="none" strike="noStrike">
                <a:solidFill>
                  <a:srgbClr val="272525"/>
                </a:solidFill>
                <a:latin typeface="Arial"/>
                <a:ea typeface="Arial"/>
                <a:cs typeface="Arial"/>
                <a:sym typeface="Arial"/>
              </a:rPr>
              <a:t>Produces easily interpretable results.</a:t>
            </a:r>
            <a:endParaRPr b="0" i="0" sz="1500" u="none" cap="none" strike="noStrike"/>
          </a:p>
        </p:txBody>
      </p:sp>
      <p:sp>
        <p:nvSpPr>
          <p:cNvPr id="408" name="Google Shape;408;p15"/>
          <p:cNvSpPr/>
          <p:nvPr/>
        </p:nvSpPr>
        <p:spPr>
          <a:xfrm>
            <a:off x="1279684" y="4330779"/>
            <a:ext cx="12381905" cy="310991"/>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500"/>
              <a:buFont typeface="Arial"/>
              <a:buChar char="•"/>
            </a:pPr>
            <a:r>
              <a:rPr b="0" i="0" lang="en-US" sz="1500" u="none" cap="none" strike="noStrike">
                <a:solidFill>
                  <a:srgbClr val="272525"/>
                </a:solidFill>
                <a:latin typeface="Arial"/>
                <a:ea typeface="Arial"/>
                <a:cs typeface="Arial"/>
                <a:sym typeface="Arial"/>
              </a:rPr>
              <a:t>Outputs probabilities that indicate the likelihood of an event.</a:t>
            </a:r>
            <a:endParaRPr b="0" i="0" sz="1500" u="none" cap="none" strike="noStrike"/>
          </a:p>
        </p:txBody>
      </p:sp>
      <p:sp>
        <p:nvSpPr>
          <p:cNvPr id="409" name="Google Shape;409;p15"/>
          <p:cNvSpPr/>
          <p:nvPr/>
        </p:nvSpPr>
        <p:spPr>
          <a:xfrm>
            <a:off x="968693" y="4933355"/>
            <a:ext cx="2744391" cy="34301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73AD7"/>
              </a:buClr>
              <a:buSzPts val="2150"/>
              <a:buFont typeface="Arial"/>
              <a:buNone/>
            </a:pPr>
            <a:r>
              <a:rPr b="0" i="0" lang="en-US" sz="2150" u="none" cap="none" strike="noStrike">
                <a:solidFill>
                  <a:srgbClr val="D73AD7"/>
                </a:solidFill>
                <a:latin typeface="Arial"/>
                <a:ea typeface="Arial"/>
                <a:cs typeface="Arial"/>
                <a:sym typeface="Arial"/>
              </a:rPr>
              <a:t>Purpose of Use:</a:t>
            </a:r>
            <a:endParaRPr b="0" i="0" sz="2150" u="none" cap="none" strike="noStrike"/>
          </a:p>
        </p:txBody>
      </p:sp>
      <p:sp>
        <p:nvSpPr>
          <p:cNvPr id="410" name="Google Shape;410;p15"/>
          <p:cNvSpPr/>
          <p:nvPr/>
        </p:nvSpPr>
        <p:spPr>
          <a:xfrm>
            <a:off x="968693" y="5567958"/>
            <a:ext cx="12692896"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This model is used to estimate the probability of employees leaving their jobs.</a:t>
            </a:r>
            <a:endParaRPr b="0" i="0" sz="1500" u="none" cap="none" strike="noStrike"/>
          </a:p>
        </p:txBody>
      </p:sp>
      <p:sp>
        <p:nvSpPr>
          <p:cNvPr id="411" name="Google Shape;411;p15"/>
          <p:cNvSpPr/>
          <p:nvPr/>
        </p:nvSpPr>
        <p:spPr>
          <a:xfrm>
            <a:off x="1279684" y="6097548"/>
            <a:ext cx="12381905"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1" i="0" lang="en-US" sz="1500" u="none" cap="none" strike="noStrike">
                <a:solidFill>
                  <a:srgbClr val="272525"/>
                </a:solidFill>
                <a:latin typeface="Arial"/>
                <a:ea typeface="Arial"/>
                <a:cs typeface="Arial"/>
                <a:sym typeface="Arial"/>
              </a:rPr>
              <a:t>Algorithm</a:t>
            </a:r>
            <a:r>
              <a:rPr b="0" i="0" lang="en-US" sz="1500" u="none" cap="none" strike="noStrike">
                <a:solidFill>
                  <a:srgbClr val="272525"/>
                </a:solidFill>
                <a:latin typeface="Arial"/>
                <a:ea typeface="Arial"/>
                <a:cs typeface="Arial"/>
                <a:sym typeface="Arial"/>
              </a:rPr>
              <a:t>: A statistical method specifically designed for binary classification problems.</a:t>
            </a:r>
            <a:endParaRPr b="0" i="0" sz="1500" u="none" cap="none" strike="noStrike"/>
          </a:p>
        </p:txBody>
      </p:sp>
      <p:sp>
        <p:nvSpPr>
          <p:cNvPr id="412" name="Google Shape;412;p15"/>
          <p:cNvSpPr/>
          <p:nvPr/>
        </p:nvSpPr>
        <p:spPr>
          <a:xfrm>
            <a:off x="1279684" y="6476524"/>
            <a:ext cx="12381905"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1" i="0" lang="en-US" sz="1500" u="none" cap="none" strike="noStrike">
                <a:solidFill>
                  <a:srgbClr val="272525"/>
                </a:solidFill>
                <a:latin typeface="Arial"/>
                <a:ea typeface="Arial"/>
                <a:cs typeface="Arial"/>
                <a:sym typeface="Arial"/>
              </a:rPr>
              <a:t>Advantages</a:t>
            </a:r>
            <a:r>
              <a:rPr b="0" i="0" lang="en-US" sz="1500" u="none" cap="none" strike="noStrike">
                <a:solidFill>
                  <a:srgbClr val="272525"/>
                </a:solidFill>
                <a:latin typeface="Arial"/>
                <a:ea typeface="Arial"/>
                <a:cs typeface="Arial"/>
                <a:sym typeface="Arial"/>
              </a:rPr>
              <a:t>: Simple, fast, and easy to interpret.</a:t>
            </a:r>
            <a:endParaRPr b="0" i="0" sz="1500" u="none" cap="none" strike="noStrike"/>
          </a:p>
        </p:txBody>
      </p:sp>
      <p:sp>
        <p:nvSpPr>
          <p:cNvPr id="413" name="Google Shape;413;p15"/>
          <p:cNvSpPr/>
          <p:nvPr/>
        </p:nvSpPr>
        <p:spPr>
          <a:xfrm>
            <a:off x="1279684" y="6855500"/>
            <a:ext cx="12381905"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500"/>
              <a:buFont typeface="Arial"/>
              <a:buNone/>
            </a:pPr>
            <a:r>
              <a:rPr b="1" i="0" lang="en-US" sz="1500" u="none" cap="none" strike="noStrike">
                <a:solidFill>
                  <a:srgbClr val="272525"/>
                </a:solidFill>
                <a:latin typeface="Arial"/>
                <a:ea typeface="Arial"/>
                <a:cs typeface="Arial"/>
                <a:sym typeface="Arial"/>
              </a:rPr>
              <a:t>Disadvantages</a:t>
            </a:r>
            <a:r>
              <a:rPr b="0" i="0" lang="en-US" sz="1500" u="none" cap="none" strike="noStrike">
                <a:solidFill>
                  <a:srgbClr val="272525"/>
                </a:solidFill>
                <a:latin typeface="Arial"/>
                <a:ea typeface="Arial"/>
                <a:cs typeface="Arial"/>
                <a:sym typeface="Arial"/>
              </a:rPr>
              <a:t>: Limited to modeling linear relationships.</a:t>
            </a:r>
            <a:endParaRPr b="0" i="0" sz="1500" u="none" cap="none" strike="noStrike"/>
          </a:p>
        </p:txBody>
      </p:sp>
      <p:sp>
        <p:nvSpPr>
          <p:cNvPr id="414" name="Google Shape;414;p15"/>
          <p:cNvSpPr/>
          <p:nvPr/>
        </p:nvSpPr>
        <p:spPr>
          <a:xfrm>
            <a:off x="968693" y="7385090"/>
            <a:ext cx="12692896" cy="31099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500"/>
              <a:buFont typeface="Arial"/>
              <a:buNone/>
            </a:pPr>
            <a:r>
              <a:t/>
            </a:r>
            <a:endParaRPr b="0" i="0" sz="15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6"/>
          <p:cNvSpPr/>
          <p:nvPr/>
        </p:nvSpPr>
        <p:spPr>
          <a:xfrm>
            <a:off x="968693" y="583763"/>
            <a:ext cx="6046113" cy="622935"/>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73AD7"/>
              </a:buClr>
              <a:buSzPts val="3900"/>
              <a:buFont typeface="Arial"/>
              <a:buNone/>
            </a:pPr>
            <a:r>
              <a:rPr b="1" i="0" lang="en-US" sz="3900" u="none" cap="none" strike="noStrike">
                <a:solidFill>
                  <a:srgbClr val="D73AD7"/>
                </a:solidFill>
                <a:latin typeface="Arial"/>
                <a:ea typeface="Arial"/>
                <a:cs typeface="Arial"/>
                <a:sym typeface="Arial"/>
              </a:rPr>
              <a:t>K-Nearest Neighbors (KNN)</a:t>
            </a:r>
            <a:endParaRPr b="0" i="0" sz="3900" u="none" cap="none" strike="noStrike"/>
          </a:p>
        </p:txBody>
      </p:sp>
      <p:sp>
        <p:nvSpPr>
          <p:cNvPr id="421" name="Google Shape;421;p16"/>
          <p:cNvSpPr/>
          <p:nvPr/>
        </p:nvSpPr>
        <p:spPr>
          <a:xfrm>
            <a:off x="968693" y="1630323"/>
            <a:ext cx="12692896" cy="67770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Arial"/>
              <a:buNone/>
            </a:pPr>
            <a:r>
              <a:rPr b="0" i="0" lang="en-US" sz="1650" u="none" cap="none" strike="noStrike">
                <a:solidFill>
                  <a:srgbClr val="272525"/>
                </a:solidFill>
                <a:latin typeface="Arial"/>
                <a:ea typeface="Arial"/>
                <a:cs typeface="Arial"/>
                <a:sym typeface="Arial"/>
              </a:rPr>
              <a:t>K-Nearest Neighbors (KNN) is a neighborhood-based classification method that makes decisions by examining the closest data points (K neighbors) to the instance being classified. It assigns classes based on distance metrics, such as Euclidean distance.</a:t>
            </a:r>
            <a:endParaRPr b="0" i="0" sz="1650" u="none" cap="none" strike="noStrike"/>
          </a:p>
        </p:txBody>
      </p:sp>
      <p:sp>
        <p:nvSpPr>
          <p:cNvPr id="422" name="Google Shape;422;p16"/>
          <p:cNvSpPr/>
          <p:nvPr/>
        </p:nvSpPr>
        <p:spPr>
          <a:xfrm>
            <a:off x="968693" y="2625685"/>
            <a:ext cx="2990493" cy="373856"/>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D73AD7"/>
              </a:buClr>
              <a:buSzPts val="2350"/>
              <a:buFont typeface="Arial"/>
              <a:buNone/>
            </a:pPr>
            <a:r>
              <a:rPr b="0" i="0" lang="en-US" sz="2350" u="none" cap="none" strike="noStrike">
                <a:solidFill>
                  <a:srgbClr val="D73AD7"/>
                </a:solidFill>
                <a:latin typeface="Arial"/>
                <a:ea typeface="Arial"/>
                <a:cs typeface="Arial"/>
                <a:sym typeface="Arial"/>
              </a:rPr>
              <a:t>Highlights:</a:t>
            </a:r>
            <a:endParaRPr b="0" i="0" sz="2350" u="none" cap="none" strike="noStrike"/>
          </a:p>
        </p:txBody>
      </p:sp>
      <p:sp>
        <p:nvSpPr>
          <p:cNvPr id="423" name="Google Shape;423;p16"/>
          <p:cNvSpPr/>
          <p:nvPr/>
        </p:nvSpPr>
        <p:spPr>
          <a:xfrm>
            <a:off x="1307425" y="3317200"/>
            <a:ext cx="12354163" cy="338852"/>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72525"/>
              </a:buClr>
              <a:buSzPts val="1650"/>
              <a:buFont typeface="Arial"/>
              <a:buChar char="•"/>
            </a:pPr>
            <a:r>
              <a:rPr b="0" i="0" lang="en-US" sz="1650" u="none" cap="none" strike="noStrike">
                <a:solidFill>
                  <a:srgbClr val="272525"/>
                </a:solidFill>
                <a:latin typeface="Arial"/>
                <a:ea typeface="Arial"/>
                <a:cs typeface="Arial"/>
                <a:sym typeface="Arial"/>
              </a:rPr>
              <a:t>A non-parametric model that does not make assumptions about the data distribution.</a:t>
            </a:r>
            <a:endParaRPr b="0" i="0" sz="1650" u="none" cap="none" strike="noStrike"/>
          </a:p>
        </p:txBody>
      </p:sp>
      <p:sp>
        <p:nvSpPr>
          <p:cNvPr id="424" name="Google Shape;424;p16"/>
          <p:cNvSpPr/>
          <p:nvPr/>
        </p:nvSpPr>
        <p:spPr>
          <a:xfrm>
            <a:off x="1307425" y="3730109"/>
            <a:ext cx="12354163" cy="338852"/>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72525"/>
              </a:buClr>
              <a:buSzPts val="1650"/>
              <a:buFont typeface="Arial"/>
              <a:buChar char="•"/>
            </a:pPr>
            <a:r>
              <a:rPr b="0" i="0" lang="en-US" sz="1650" u="none" cap="none" strike="noStrike">
                <a:solidFill>
                  <a:srgbClr val="272525"/>
                </a:solidFill>
                <a:latin typeface="Arial"/>
                <a:ea typeface="Arial"/>
                <a:cs typeface="Arial"/>
                <a:sym typeface="Arial"/>
              </a:rPr>
              <a:t>Simple to implement and effective for small datasets.</a:t>
            </a:r>
            <a:endParaRPr b="0" i="0" sz="1650" u="none" cap="none" strike="noStrike"/>
          </a:p>
        </p:txBody>
      </p:sp>
      <p:sp>
        <p:nvSpPr>
          <p:cNvPr id="425" name="Google Shape;425;p16"/>
          <p:cNvSpPr/>
          <p:nvPr/>
        </p:nvSpPr>
        <p:spPr>
          <a:xfrm>
            <a:off x="1307425" y="4143018"/>
            <a:ext cx="12354163" cy="338852"/>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72525"/>
              </a:buClr>
              <a:buSzPts val="1650"/>
              <a:buFont typeface="Arial"/>
              <a:buChar char="•"/>
            </a:pPr>
            <a:r>
              <a:rPr b="0" i="0" lang="en-US" sz="1650" u="none" cap="none" strike="noStrike">
                <a:solidFill>
                  <a:srgbClr val="272525"/>
                </a:solidFill>
                <a:latin typeface="Arial"/>
                <a:ea typeface="Arial"/>
                <a:cs typeface="Arial"/>
                <a:sym typeface="Arial"/>
              </a:rPr>
              <a:t>Slower performance and higher memory usage as the dataset size increases.</a:t>
            </a:r>
            <a:endParaRPr b="0" i="0" sz="1650" u="none" cap="none" strike="noStrike"/>
          </a:p>
        </p:txBody>
      </p:sp>
      <p:sp>
        <p:nvSpPr>
          <p:cNvPr id="426" name="Google Shape;426;p16"/>
          <p:cNvSpPr/>
          <p:nvPr/>
        </p:nvSpPr>
        <p:spPr>
          <a:xfrm>
            <a:off x="1307425" y="4555927"/>
            <a:ext cx="12354163" cy="338852"/>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272525"/>
              </a:buClr>
              <a:buSzPts val="1650"/>
              <a:buFont typeface="Arial"/>
              <a:buChar char="•"/>
            </a:pPr>
            <a:r>
              <a:rPr b="0" i="0" lang="en-US" sz="1650" u="none" cap="none" strike="noStrike">
                <a:solidFill>
                  <a:srgbClr val="272525"/>
                </a:solidFill>
                <a:latin typeface="Arial"/>
                <a:ea typeface="Arial"/>
                <a:cs typeface="Arial"/>
                <a:sym typeface="Arial"/>
              </a:rPr>
              <a:t>Fast during model training but can be computationally expensive during the prediction phase.</a:t>
            </a:r>
            <a:endParaRPr b="0" i="0" sz="1650" u="none" cap="none" strike="noStrike"/>
          </a:p>
        </p:txBody>
      </p:sp>
      <p:sp>
        <p:nvSpPr>
          <p:cNvPr id="427" name="Google Shape;427;p16"/>
          <p:cNvSpPr/>
          <p:nvPr/>
        </p:nvSpPr>
        <p:spPr>
          <a:xfrm>
            <a:off x="968693" y="5212437"/>
            <a:ext cx="2990493" cy="373856"/>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D73AD7"/>
              </a:buClr>
              <a:buSzPts val="2350"/>
              <a:buFont typeface="Arial"/>
              <a:buNone/>
            </a:pPr>
            <a:r>
              <a:rPr b="0" i="0" lang="en-US" sz="2350" u="none" cap="none" strike="noStrike">
                <a:solidFill>
                  <a:srgbClr val="D73AD7"/>
                </a:solidFill>
                <a:latin typeface="Arial"/>
                <a:ea typeface="Arial"/>
                <a:cs typeface="Arial"/>
                <a:sym typeface="Arial"/>
              </a:rPr>
              <a:t>Purpose of Use:</a:t>
            </a:r>
            <a:endParaRPr b="0" i="0" sz="2350" u="none" cap="none" strike="noStrike"/>
          </a:p>
        </p:txBody>
      </p:sp>
      <p:sp>
        <p:nvSpPr>
          <p:cNvPr id="428" name="Google Shape;428;p16"/>
          <p:cNvSpPr/>
          <p:nvPr/>
        </p:nvSpPr>
        <p:spPr>
          <a:xfrm>
            <a:off x="968693" y="5903952"/>
            <a:ext cx="12692896" cy="3388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Arial"/>
              <a:buNone/>
            </a:pPr>
            <a:r>
              <a:rPr b="0" i="0" lang="en-US" sz="1650" u="none" cap="none" strike="noStrike">
                <a:solidFill>
                  <a:srgbClr val="272525"/>
                </a:solidFill>
                <a:latin typeface="Arial"/>
                <a:ea typeface="Arial"/>
                <a:cs typeface="Arial"/>
                <a:sym typeface="Arial"/>
              </a:rPr>
              <a:t>KNN is used to predict whether employees will leave the job by comparing their characteristics with those of similar employees.</a:t>
            </a:r>
            <a:endParaRPr b="0" i="0" sz="1650" u="none" cap="none" strike="noStrike"/>
          </a:p>
        </p:txBody>
      </p:sp>
      <p:sp>
        <p:nvSpPr>
          <p:cNvPr id="429" name="Google Shape;429;p16"/>
          <p:cNvSpPr/>
          <p:nvPr/>
        </p:nvSpPr>
        <p:spPr>
          <a:xfrm>
            <a:off x="1307425" y="6481048"/>
            <a:ext cx="12354163" cy="3388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Arial"/>
              <a:buNone/>
            </a:pPr>
            <a:r>
              <a:rPr b="1" i="0" lang="en-US" sz="1650" u="none" cap="none" strike="noStrike">
                <a:solidFill>
                  <a:srgbClr val="272525"/>
                </a:solidFill>
                <a:latin typeface="Arial"/>
                <a:ea typeface="Arial"/>
                <a:cs typeface="Arial"/>
                <a:sym typeface="Arial"/>
              </a:rPr>
              <a:t>Algorithm</a:t>
            </a:r>
            <a:r>
              <a:rPr b="0" i="0" lang="en-US" sz="1650" u="none" cap="none" strike="noStrike">
                <a:solidFill>
                  <a:srgbClr val="272525"/>
                </a:solidFill>
                <a:latin typeface="Arial"/>
                <a:ea typeface="Arial"/>
                <a:cs typeface="Arial"/>
                <a:sym typeface="Arial"/>
              </a:rPr>
              <a:t>: A method that classifies data points based on the proximity of their neighbors.</a:t>
            </a:r>
            <a:endParaRPr b="0" i="0" sz="1650" u="none" cap="none" strike="noStrike"/>
          </a:p>
        </p:txBody>
      </p:sp>
      <p:sp>
        <p:nvSpPr>
          <p:cNvPr id="430" name="Google Shape;430;p16"/>
          <p:cNvSpPr/>
          <p:nvPr/>
        </p:nvSpPr>
        <p:spPr>
          <a:xfrm>
            <a:off x="1307425" y="6893957"/>
            <a:ext cx="12354163" cy="3388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Arial"/>
              <a:buNone/>
            </a:pPr>
            <a:r>
              <a:rPr b="1" i="0" lang="en-US" sz="1650" u="none" cap="none" strike="noStrike">
                <a:solidFill>
                  <a:srgbClr val="272525"/>
                </a:solidFill>
                <a:latin typeface="Arial"/>
                <a:ea typeface="Arial"/>
                <a:cs typeface="Arial"/>
                <a:sym typeface="Arial"/>
              </a:rPr>
              <a:t>Advantages</a:t>
            </a:r>
            <a:r>
              <a:rPr b="0" i="0" lang="en-US" sz="1650" u="none" cap="none" strike="noStrike">
                <a:solidFill>
                  <a:srgbClr val="272525"/>
                </a:solidFill>
                <a:latin typeface="Arial"/>
                <a:ea typeface="Arial"/>
                <a:cs typeface="Arial"/>
                <a:sym typeface="Arial"/>
              </a:rPr>
              <a:t>: Simple to understand and implement, performs well with smaller datasets.</a:t>
            </a:r>
            <a:endParaRPr b="0" i="0" sz="1650" u="none" cap="none" strike="noStrike"/>
          </a:p>
        </p:txBody>
      </p:sp>
      <p:sp>
        <p:nvSpPr>
          <p:cNvPr id="431" name="Google Shape;431;p16"/>
          <p:cNvSpPr/>
          <p:nvPr/>
        </p:nvSpPr>
        <p:spPr>
          <a:xfrm>
            <a:off x="1307425" y="7306866"/>
            <a:ext cx="12354163" cy="33885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Arial"/>
              <a:buNone/>
            </a:pPr>
            <a:r>
              <a:rPr b="1" i="0" lang="en-US" sz="1650" u="none" cap="none" strike="noStrike">
                <a:solidFill>
                  <a:srgbClr val="272525"/>
                </a:solidFill>
                <a:latin typeface="Arial"/>
                <a:ea typeface="Arial"/>
                <a:cs typeface="Arial"/>
                <a:sym typeface="Arial"/>
              </a:rPr>
              <a:t>Disadvantages</a:t>
            </a:r>
            <a:r>
              <a:rPr b="0" i="0" lang="en-US" sz="1650" u="none" cap="none" strike="noStrike">
                <a:solidFill>
                  <a:srgbClr val="272525"/>
                </a:solidFill>
                <a:latin typeface="Arial"/>
                <a:ea typeface="Arial"/>
                <a:cs typeface="Arial"/>
                <a:sym typeface="Arial"/>
              </a:rPr>
              <a:t>: Computationally intensive and slower on large datasets.</a:t>
            </a:r>
            <a:endParaRPr b="0" i="0" sz="165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7"/>
          <p:cNvSpPr/>
          <p:nvPr/>
        </p:nvSpPr>
        <p:spPr>
          <a:xfrm>
            <a:off x="968693" y="613529"/>
            <a:ext cx="5250061" cy="656273"/>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73AD7"/>
              </a:buClr>
              <a:buSzPts val="4100"/>
              <a:buFont typeface="Arial"/>
              <a:buNone/>
            </a:pPr>
            <a:r>
              <a:rPr b="1" i="0" lang="en-US" sz="4100" u="none" cap="none" strike="noStrike">
                <a:solidFill>
                  <a:srgbClr val="D73AD7"/>
                </a:solidFill>
                <a:latin typeface="Arial"/>
                <a:ea typeface="Arial"/>
                <a:cs typeface="Arial"/>
                <a:sym typeface="Arial"/>
              </a:rPr>
              <a:t>Random Forest</a:t>
            </a:r>
            <a:endParaRPr b="0" i="0" sz="4100" u="none" cap="none" strike="noStrike"/>
          </a:p>
        </p:txBody>
      </p:sp>
      <p:sp>
        <p:nvSpPr>
          <p:cNvPr id="438" name="Google Shape;438;p17"/>
          <p:cNvSpPr/>
          <p:nvPr/>
        </p:nvSpPr>
        <p:spPr>
          <a:xfrm>
            <a:off x="968693" y="1716048"/>
            <a:ext cx="12692896" cy="7138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Random Forest is an ensemble method that combines multiple decision trees to improve classification performance. Each tree in the forest analyzes a different subset of the data, and the final prediction is determined by majority voting among the trees.</a:t>
            </a:r>
            <a:endParaRPr b="0" i="0" sz="1750" u="none" cap="none" strike="noStrike"/>
          </a:p>
        </p:txBody>
      </p:sp>
      <p:sp>
        <p:nvSpPr>
          <p:cNvPr id="439" name="Google Shape;439;p17"/>
          <p:cNvSpPr/>
          <p:nvPr/>
        </p:nvSpPr>
        <p:spPr>
          <a:xfrm>
            <a:off x="968693" y="2764631"/>
            <a:ext cx="3150037" cy="39374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73AD7"/>
              </a:buClr>
              <a:buSzPts val="2450"/>
              <a:buFont typeface="Arial"/>
              <a:buNone/>
            </a:pPr>
            <a:r>
              <a:rPr b="0" i="0" lang="en-US" sz="2450" u="none" cap="none" strike="noStrike">
                <a:solidFill>
                  <a:srgbClr val="D73AD7"/>
                </a:solidFill>
                <a:latin typeface="Arial"/>
                <a:ea typeface="Arial"/>
                <a:cs typeface="Arial"/>
                <a:sym typeface="Arial"/>
              </a:rPr>
              <a:t>Highlights:</a:t>
            </a:r>
            <a:endParaRPr b="0" i="0" sz="2450" u="none" cap="none" strike="noStrike"/>
          </a:p>
        </p:txBody>
      </p:sp>
      <p:sp>
        <p:nvSpPr>
          <p:cNvPr id="440" name="Google Shape;440;p17"/>
          <p:cNvSpPr/>
          <p:nvPr/>
        </p:nvSpPr>
        <p:spPr>
          <a:xfrm>
            <a:off x="1325523" y="3493056"/>
            <a:ext cx="12336066" cy="3569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Resistant to overfitting by averaging multiple decision trees.</a:t>
            </a:r>
            <a:endParaRPr b="0" i="0" sz="1750" u="none" cap="none" strike="noStrike"/>
          </a:p>
        </p:txBody>
      </p:sp>
      <p:sp>
        <p:nvSpPr>
          <p:cNvPr id="441" name="Google Shape;441;p17"/>
          <p:cNvSpPr/>
          <p:nvPr/>
        </p:nvSpPr>
        <p:spPr>
          <a:xfrm>
            <a:off x="1325523" y="3927991"/>
            <a:ext cx="12336066" cy="3569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Provides accurate and well-balanced predictions.</a:t>
            </a:r>
            <a:endParaRPr b="0" i="0" sz="1750" u="none" cap="none" strike="noStrike"/>
          </a:p>
        </p:txBody>
      </p:sp>
      <p:sp>
        <p:nvSpPr>
          <p:cNvPr id="442" name="Google Shape;442;p17"/>
          <p:cNvSpPr/>
          <p:nvPr/>
        </p:nvSpPr>
        <p:spPr>
          <a:xfrm>
            <a:off x="1325523" y="4362926"/>
            <a:ext cx="12336066" cy="356949"/>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Capable of identifying the importance of different features in the dataset.</a:t>
            </a:r>
            <a:endParaRPr b="0" i="0" sz="1750" u="none" cap="none" strike="noStrike"/>
          </a:p>
        </p:txBody>
      </p:sp>
      <p:sp>
        <p:nvSpPr>
          <p:cNvPr id="443" name="Google Shape;443;p17"/>
          <p:cNvSpPr/>
          <p:nvPr/>
        </p:nvSpPr>
        <p:spPr>
          <a:xfrm>
            <a:off x="968693" y="5054560"/>
            <a:ext cx="3150037" cy="39374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73AD7"/>
              </a:buClr>
              <a:buSzPts val="2450"/>
              <a:buFont typeface="Arial"/>
              <a:buNone/>
            </a:pPr>
            <a:r>
              <a:rPr b="0" i="0" lang="en-US" sz="2450" u="none" cap="none" strike="noStrike">
                <a:solidFill>
                  <a:srgbClr val="D73AD7"/>
                </a:solidFill>
                <a:latin typeface="Arial"/>
                <a:ea typeface="Arial"/>
                <a:cs typeface="Arial"/>
                <a:sym typeface="Arial"/>
              </a:rPr>
              <a:t>Intended Use:</a:t>
            </a:r>
            <a:endParaRPr b="0" i="0" sz="2450" u="none" cap="none" strike="noStrike"/>
          </a:p>
        </p:txBody>
      </p:sp>
      <p:sp>
        <p:nvSpPr>
          <p:cNvPr id="444" name="Google Shape;444;p17"/>
          <p:cNvSpPr/>
          <p:nvPr/>
        </p:nvSpPr>
        <p:spPr>
          <a:xfrm>
            <a:off x="968693" y="5782985"/>
            <a:ext cx="12692896" cy="35694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Random Forest is used to capture complex relationships and make more robust predictions when forecasting employee turnover.</a:t>
            </a:r>
            <a:endParaRPr b="0" i="0" sz="1750" u="none" cap="none" strike="noStrike"/>
          </a:p>
        </p:txBody>
      </p:sp>
      <p:sp>
        <p:nvSpPr>
          <p:cNvPr id="445" name="Google Shape;445;p17"/>
          <p:cNvSpPr/>
          <p:nvPr/>
        </p:nvSpPr>
        <p:spPr>
          <a:xfrm>
            <a:off x="1325523" y="6390918"/>
            <a:ext cx="12336066" cy="35694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Algorithm</a:t>
            </a:r>
            <a:r>
              <a:rPr b="0" i="0" lang="en-US" sz="1750" u="none" cap="none" strike="noStrike">
                <a:solidFill>
                  <a:srgbClr val="272525"/>
                </a:solidFill>
                <a:latin typeface="Arial"/>
                <a:ea typeface="Arial"/>
                <a:cs typeface="Arial"/>
                <a:sym typeface="Arial"/>
              </a:rPr>
              <a:t>: An ensemble approach that aggregates multiple decision tree outputs.</a:t>
            </a:r>
            <a:endParaRPr b="0" i="0" sz="1750" u="none" cap="none" strike="noStrike"/>
          </a:p>
        </p:txBody>
      </p:sp>
      <p:sp>
        <p:nvSpPr>
          <p:cNvPr id="446" name="Google Shape;446;p17"/>
          <p:cNvSpPr/>
          <p:nvPr/>
        </p:nvSpPr>
        <p:spPr>
          <a:xfrm>
            <a:off x="1325523" y="6825853"/>
            <a:ext cx="12336066" cy="35694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Advantages</a:t>
            </a:r>
            <a:r>
              <a:rPr b="0" i="0" lang="en-US" sz="1750" u="none" cap="none" strike="noStrike">
                <a:solidFill>
                  <a:srgbClr val="272525"/>
                </a:solidFill>
                <a:latin typeface="Arial"/>
                <a:ea typeface="Arial"/>
                <a:cs typeface="Arial"/>
                <a:sym typeface="Arial"/>
              </a:rPr>
              <a:t>: Reduces overfitting risk and provides high accuracy.</a:t>
            </a:r>
            <a:endParaRPr b="0" i="0" sz="1750" u="none" cap="none" strike="noStrike"/>
          </a:p>
        </p:txBody>
      </p:sp>
      <p:sp>
        <p:nvSpPr>
          <p:cNvPr id="447" name="Google Shape;447;p17"/>
          <p:cNvSpPr/>
          <p:nvPr/>
        </p:nvSpPr>
        <p:spPr>
          <a:xfrm>
            <a:off x="1325523" y="7260788"/>
            <a:ext cx="12336066" cy="35694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Disadvantages</a:t>
            </a:r>
            <a:r>
              <a:rPr b="0" i="0" lang="en-US" sz="1750" u="none" cap="none" strike="noStrike">
                <a:solidFill>
                  <a:srgbClr val="272525"/>
                </a:solidFill>
                <a:latin typeface="Arial"/>
                <a:ea typeface="Arial"/>
                <a:cs typeface="Arial"/>
                <a:sym typeface="Arial"/>
              </a:rPr>
              <a:t>: Can be challenging to interpret and computationally intensive.</a:t>
            </a:r>
            <a:endParaRPr b="0" i="0" sz="175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8"/>
          <p:cNvSpPr/>
          <p:nvPr/>
        </p:nvSpPr>
        <p:spPr>
          <a:xfrm>
            <a:off x="968693" y="613767"/>
            <a:ext cx="5251490" cy="656392"/>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73AD7"/>
              </a:buClr>
              <a:buSzPts val="4100"/>
              <a:buFont typeface="Arial"/>
              <a:buNone/>
            </a:pPr>
            <a:r>
              <a:rPr b="1" i="0" lang="en-US" sz="4100" u="none" cap="none" strike="noStrike">
                <a:solidFill>
                  <a:srgbClr val="D73AD7"/>
                </a:solidFill>
                <a:latin typeface="Arial"/>
                <a:ea typeface="Arial"/>
                <a:cs typeface="Arial"/>
                <a:sym typeface="Arial"/>
              </a:rPr>
              <a:t>XGBoost</a:t>
            </a:r>
            <a:endParaRPr b="0" i="0" sz="4100" u="none" cap="none" strike="noStrike"/>
          </a:p>
        </p:txBody>
      </p:sp>
      <p:sp>
        <p:nvSpPr>
          <p:cNvPr id="454" name="Google Shape;454;p18"/>
          <p:cNvSpPr/>
          <p:nvPr/>
        </p:nvSpPr>
        <p:spPr>
          <a:xfrm>
            <a:off x="968693" y="1716524"/>
            <a:ext cx="12692896" cy="71437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XGBoost is an advanced tree-based boosting algorithm that sequentially builds decision trees, with each new tree focusing on correcting the errors of the previous ones. It is known for its high performance and speed.</a:t>
            </a:r>
            <a:endParaRPr b="0" i="0" sz="1750" u="none" cap="none" strike="noStrike"/>
          </a:p>
        </p:txBody>
      </p:sp>
      <p:sp>
        <p:nvSpPr>
          <p:cNvPr id="455" name="Google Shape;455;p18"/>
          <p:cNvSpPr/>
          <p:nvPr/>
        </p:nvSpPr>
        <p:spPr>
          <a:xfrm>
            <a:off x="968693" y="2765584"/>
            <a:ext cx="3150870" cy="39374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73AD7"/>
              </a:buClr>
              <a:buSzPts val="2450"/>
              <a:buFont typeface="Arial"/>
              <a:buNone/>
            </a:pPr>
            <a:r>
              <a:rPr b="0" i="0" lang="en-US" sz="2450" u="none" cap="none" strike="noStrike">
                <a:solidFill>
                  <a:srgbClr val="D73AD7"/>
                </a:solidFill>
                <a:latin typeface="Arial"/>
                <a:ea typeface="Arial"/>
                <a:cs typeface="Arial"/>
                <a:sym typeface="Arial"/>
              </a:rPr>
              <a:t>Highlights:</a:t>
            </a:r>
            <a:endParaRPr b="0" i="0" sz="2450" u="none" cap="none" strike="noStrike"/>
          </a:p>
        </p:txBody>
      </p:sp>
      <p:sp>
        <p:nvSpPr>
          <p:cNvPr id="456" name="Google Shape;456;p18"/>
          <p:cNvSpPr/>
          <p:nvPr/>
        </p:nvSpPr>
        <p:spPr>
          <a:xfrm>
            <a:off x="1325642" y="3494008"/>
            <a:ext cx="12335947" cy="357188"/>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Produces strong results by minimizing prediction errors.</a:t>
            </a:r>
            <a:endParaRPr b="0" i="0" sz="1750" u="none" cap="none" strike="noStrike"/>
          </a:p>
        </p:txBody>
      </p:sp>
      <p:sp>
        <p:nvSpPr>
          <p:cNvPr id="457" name="Google Shape;457;p18"/>
          <p:cNvSpPr/>
          <p:nvPr/>
        </p:nvSpPr>
        <p:spPr>
          <a:xfrm>
            <a:off x="1325642" y="3929301"/>
            <a:ext cx="12335947" cy="357188"/>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Efficiently handles large datasets with fast processing.</a:t>
            </a:r>
            <a:endParaRPr b="0" i="0" sz="1750" u="none" cap="none" strike="noStrike"/>
          </a:p>
        </p:txBody>
      </p:sp>
      <p:sp>
        <p:nvSpPr>
          <p:cNvPr id="458" name="Google Shape;458;p18"/>
          <p:cNvSpPr/>
          <p:nvPr/>
        </p:nvSpPr>
        <p:spPr>
          <a:xfrm>
            <a:off x="1325642" y="4364593"/>
            <a:ext cx="12335947" cy="357188"/>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72525"/>
              </a:buClr>
              <a:buSzPts val="1750"/>
              <a:buFont typeface="Arial"/>
              <a:buChar char="•"/>
            </a:pPr>
            <a:r>
              <a:rPr b="0" i="0" lang="en-US" sz="1750" u="none" cap="none" strike="noStrike">
                <a:solidFill>
                  <a:srgbClr val="272525"/>
                </a:solidFill>
                <a:latin typeface="Arial"/>
                <a:ea typeface="Arial"/>
                <a:cs typeface="Arial"/>
                <a:sym typeface="Arial"/>
              </a:rPr>
              <a:t>Includes built-in mechanisms to prevent overfitting.</a:t>
            </a:r>
            <a:endParaRPr b="0" i="0" sz="1750" u="none" cap="none" strike="noStrike"/>
          </a:p>
        </p:txBody>
      </p:sp>
      <p:sp>
        <p:nvSpPr>
          <p:cNvPr id="459" name="Google Shape;459;p18"/>
          <p:cNvSpPr/>
          <p:nvPr/>
        </p:nvSpPr>
        <p:spPr>
          <a:xfrm>
            <a:off x="968693" y="5056465"/>
            <a:ext cx="3150870" cy="39374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73AD7"/>
              </a:buClr>
              <a:buSzPts val="2450"/>
              <a:buFont typeface="Arial"/>
              <a:buNone/>
            </a:pPr>
            <a:r>
              <a:rPr b="0" i="0" lang="en-US" sz="2450" u="none" cap="none" strike="noStrike">
                <a:solidFill>
                  <a:srgbClr val="D73AD7"/>
                </a:solidFill>
                <a:latin typeface="Arial"/>
                <a:ea typeface="Arial"/>
                <a:cs typeface="Arial"/>
                <a:sym typeface="Arial"/>
              </a:rPr>
              <a:t>Intended Use:</a:t>
            </a:r>
            <a:endParaRPr b="0" i="0" sz="2450" u="none" cap="none" strike="noStrike"/>
          </a:p>
        </p:txBody>
      </p:sp>
      <p:sp>
        <p:nvSpPr>
          <p:cNvPr id="460" name="Google Shape;460;p18"/>
          <p:cNvSpPr/>
          <p:nvPr/>
        </p:nvSpPr>
        <p:spPr>
          <a:xfrm>
            <a:off x="968693" y="5784890"/>
            <a:ext cx="12692896" cy="3571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XGBoost is employed to achieve high accuracy and performance in predicting employee turnover, particularly in complex datasets.</a:t>
            </a:r>
            <a:endParaRPr b="0" i="0" sz="1750" u="none" cap="none" strike="noStrike"/>
          </a:p>
        </p:txBody>
      </p:sp>
      <p:sp>
        <p:nvSpPr>
          <p:cNvPr id="461" name="Google Shape;461;p18"/>
          <p:cNvSpPr/>
          <p:nvPr/>
        </p:nvSpPr>
        <p:spPr>
          <a:xfrm>
            <a:off x="1325642" y="6393061"/>
            <a:ext cx="12335947" cy="3571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Algorithm</a:t>
            </a:r>
            <a:r>
              <a:rPr b="0" i="0" lang="en-US" sz="1750" u="none" cap="none" strike="noStrike">
                <a:solidFill>
                  <a:srgbClr val="272525"/>
                </a:solidFill>
                <a:latin typeface="Arial"/>
                <a:ea typeface="Arial"/>
                <a:cs typeface="Arial"/>
                <a:sym typeface="Arial"/>
              </a:rPr>
              <a:t>: An advanced boosting technique using decision trees.</a:t>
            </a:r>
            <a:endParaRPr b="0" i="0" sz="1750" u="none" cap="none" strike="noStrike"/>
          </a:p>
        </p:txBody>
      </p:sp>
      <p:sp>
        <p:nvSpPr>
          <p:cNvPr id="462" name="Google Shape;462;p18"/>
          <p:cNvSpPr/>
          <p:nvPr/>
        </p:nvSpPr>
        <p:spPr>
          <a:xfrm>
            <a:off x="1325642" y="6828353"/>
            <a:ext cx="12335947" cy="3571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Advantages</a:t>
            </a:r>
            <a:r>
              <a:rPr b="0" i="0" lang="en-US" sz="1750" u="none" cap="none" strike="noStrike">
                <a:solidFill>
                  <a:srgbClr val="272525"/>
                </a:solidFill>
                <a:latin typeface="Arial"/>
                <a:ea typeface="Arial"/>
                <a:cs typeface="Arial"/>
                <a:sym typeface="Arial"/>
              </a:rPr>
              <a:t>: Fast, high-performing, and effective at preventing overfitting.</a:t>
            </a:r>
            <a:endParaRPr b="0" i="0" sz="1750" u="none" cap="none" strike="noStrike"/>
          </a:p>
        </p:txBody>
      </p:sp>
      <p:sp>
        <p:nvSpPr>
          <p:cNvPr id="463" name="Google Shape;463;p18"/>
          <p:cNvSpPr/>
          <p:nvPr/>
        </p:nvSpPr>
        <p:spPr>
          <a:xfrm>
            <a:off x="1325642" y="7263646"/>
            <a:ext cx="12335947" cy="35718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1" i="0" lang="en-US" sz="1750" u="none" cap="none" strike="noStrike">
                <a:solidFill>
                  <a:srgbClr val="272525"/>
                </a:solidFill>
                <a:latin typeface="Arial"/>
                <a:ea typeface="Arial"/>
                <a:cs typeface="Arial"/>
                <a:sym typeface="Arial"/>
              </a:rPr>
              <a:t>Disadvantages</a:t>
            </a:r>
            <a:r>
              <a:rPr b="0" i="0" lang="en-US" sz="1750" u="none" cap="none" strike="noStrike">
                <a:solidFill>
                  <a:srgbClr val="272525"/>
                </a:solidFill>
                <a:latin typeface="Arial"/>
                <a:ea typeface="Arial"/>
                <a:cs typeface="Arial"/>
                <a:sym typeface="Arial"/>
              </a:rPr>
              <a:t>: Requires careful parameter tuning for optimal performance.</a:t>
            </a:r>
            <a:endParaRPr b="0" i="0" sz="17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9"/>
          <p:cNvSpPr/>
          <p:nvPr/>
        </p:nvSpPr>
        <p:spPr>
          <a:xfrm>
            <a:off x="968693" y="578882"/>
            <a:ext cx="12692896" cy="1203008"/>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D73AD7"/>
              </a:buClr>
              <a:buSzPts val="3750"/>
              <a:buFont typeface="Arial"/>
              <a:buNone/>
            </a:pPr>
            <a:r>
              <a:rPr b="1" i="0" lang="en-US" sz="3750" u="none" cap="none" strike="noStrike">
                <a:solidFill>
                  <a:srgbClr val="D73AD7"/>
                </a:solidFill>
                <a:latin typeface="Arial"/>
                <a:ea typeface="Arial"/>
                <a:cs typeface="Arial"/>
                <a:sym typeface="Arial"/>
              </a:rPr>
              <a:t>Deep Learning - Artificial Neural Networks (DL-ANN) Streamlit</a:t>
            </a:r>
            <a:endParaRPr b="0" i="0" sz="3750" u="none" cap="none" strike="noStrike"/>
          </a:p>
        </p:txBody>
      </p:sp>
      <p:sp>
        <p:nvSpPr>
          <p:cNvPr id="470" name="Google Shape;470;p19"/>
          <p:cNvSpPr/>
          <p:nvPr/>
        </p:nvSpPr>
        <p:spPr>
          <a:xfrm>
            <a:off x="968693" y="2190988"/>
            <a:ext cx="12692896" cy="98155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0" i="0" lang="en-US" sz="1600" u="none" cap="none" strike="noStrike">
                <a:solidFill>
                  <a:srgbClr val="272525"/>
                </a:solidFill>
                <a:latin typeface="Arial"/>
                <a:ea typeface="Arial"/>
                <a:cs typeface="Arial"/>
                <a:sym typeface="Arial"/>
              </a:rPr>
              <a:t>Artificial Neural Networks (ANN) are a type of deep learning model known for their ability to learn and model complex relationships between inputs and outputs through a multi-layered structure. Developed using TensorFlow-Keras, ANNs are particularly effective in analyzing large datasets and capturing intricate patterns.</a:t>
            </a:r>
            <a:endParaRPr b="0" i="0" sz="1600" u="none" cap="none" strike="noStrike"/>
          </a:p>
        </p:txBody>
      </p:sp>
      <p:sp>
        <p:nvSpPr>
          <p:cNvPr id="471" name="Google Shape;471;p19"/>
          <p:cNvSpPr/>
          <p:nvPr/>
        </p:nvSpPr>
        <p:spPr>
          <a:xfrm>
            <a:off x="968693" y="3402568"/>
            <a:ext cx="12692896"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Highlights:</a:t>
            </a:r>
            <a:endParaRPr b="0" i="0" sz="1600" u="none" cap="none" strike="noStrike"/>
          </a:p>
        </p:txBody>
      </p:sp>
      <p:sp>
        <p:nvSpPr>
          <p:cNvPr id="472" name="Google Shape;472;p19"/>
          <p:cNvSpPr/>
          <p:nvPr/>
        </p:nvSpPr>
        <p:spPr>
          <a:xfrm>
            <a:off x="1295876" y="3959781"/>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Strong Performance on Large Datasets:</a:t>
            </a:r>
            <a:r>
              <a:rPr b="0" i="0" lang="en-US" sz="1600" u="none" cap="none" strike="noStrike">
                <a:solidFill>
                  <a:srgbClr val="272525"/>
                </a:solidFill>
                <a:latin typeface="Arial"/>
                <a:ea typeface="Arial"/>
                <a:cs typeface="Arial"/>
                <a:sym typeface="Arial"/>
              </a:rPr>
              <a:t> ANNs excel in processing and learning from extensive data, making them well-suited for large-scale problems.</a:t>
            </a:r>
            <a:endParaRPr b="0" i="0" sz="1600" u="none" cap="none" strike="noStrike"/>
          </a:p>
        </p:txBody>
      </p:sp>
      <p:sp>
        <p:nvSpPr>
          <p:cNvPr id="473" name="Google Shape;473;p19"/>
          <p:cNvSpPr/>
          <p:nvPr/>
        </p:nvSpPr>
        <p:spPr>
          <a:xfrm>
            <a:off x="1295876" y="4358521"/>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Learning Complex, Non-Linear Relationships:</a:t>
            </a:r>
            <a:r>
              <a:rPr b="0" i="0" lang="en-US" sz="1600" u="none" cap="none" strike="noStrike">
                <a:solidFill>
                  <a:srgbClr val="272525"/>
                </a:solidFill>
                <a:latin typeface="Arial"/>
                <a:ea typeface="Arial"/>
                <a:cs typeface="Arial"/>
                <a:sym typeface="Arial"/>
              </a:rPr>
              <a:t> They can model complex, non-linear relationships between variables, enhancing predictive accuracy.</a:t>
            </a:r>
            <a:endParaRPr b="0" i="0" sz="1600" u="none" cap="none" strike="noStrike"/>
          </a:p>
        </p:txBody>
      </p:sp>
      <p:sp>
        <p:nvSpPr>
          <p:cNvPr id="474" name="Google Shape;474;p19"/>
          <p:cNvSpPr/>
          <p:nvPr/>
        </p:nvSpPr>
        <p:spPr>
          <a:xfrm>
            <a:off x="1295876" y="4757261"/>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Richer Feature Extraction:</a:t>
            </a:r>
            <a:r>
              <a:rPr b="0" i="0" lang="en-US" sz="1600" u="none" cap="none" strike="noStrike">
                <a:solidFill>
                  <a:srgbClr val="272525"/>
                </a:solidFill>
                <a:latin typeface="Arial"/>
                <a:ea typeface="Arial"/>
                <a:cs typeface="Arial"/>
                <a:sym typeface="Arial"/>
              </a:rPr>
              <a:t> Deeper network layers enable the extraction and learning of more nuanced features from the data.</a:t>
            </a:r>
            <a:endParaRPr b="0" i="0" sz="1600" u="none" cap="none" strike="noStrike"/>
          </a:p>
        </p:txBody>
      </p:sp>
      <p:sp>
        <p:nvSpPr>
          <p:cNvPr id="475" name="Google Shape;475;p19"/>
          <p:cNvSpPr/>
          <p:nvPr/>
        </p:nvSpPr>
        <p:spPr>
          <a:xfrm>
            <a:off x="968693" y="5314474"/>
            <a:ext cx="12692896" cy="98155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Purpose of Use:</a:t>
            </a:r>
            <a:br>
              <a:rPr b="0" i="0" lang="en-US" sz="1600" u="none" cap="none" strike="noStrike">
                <a:solidFill>
                  <a:srgbClr val="272525"/>
                </a:solidFill>
                <a:latin typeface="Arial"/>
                <a:ea typeface="Arial"/>
                <a:cs typeface="Arial"/>
                <a:sym typeface="Arial"/>
              </a:rPr>
            </a:br>
            <a:r>
              <a:rPr b="0" i="0" lang="en-US" sz="1600" u="none" cap="none" strike="noStrike">
                <a:solidFill>
                  <a:srgbClr val="272525"/>
                </a:solidFill>
                <a:latin typeface="Arial"/>
                <a:ea typeface="Arial"/>
                <a:cs typeface="Arial"/>
                <a:sym typeface="Arial"/>
              </a:rPr>
              <a:t>The goal of utilizing an ANN is to predict employee turnover with high accuracy by uncovering and modeling deeper and more complex relationships within the data.</a:t>
            </a:r>
            <a:endParaRPr b="0" i="0" sz="1600" u="none" cap="none" strike="noStrike"/>
          </a:p>
        </p:txBody>
      </p:sp>
      <p:sp>
        <p:nvSpPr>
          <p:cNvPr id="476" name="Google Shape;476;p19"/>
          <p:cNvSpPr/>
          <p:nvPr/>
        </p:nvSpPr>
        <p:spPr>
          <a:xfrm>
            <a:off x="1295876" y="6526054"/>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Algorithm:</a:t>
            </a:r>
            <a:r>
              <a:rPr b="0" i="0" lang="en-US" sz="1600" u="none" cap="none" strike="noStrike">
                <a:solidFill>
                  <a:srgbClr val="272525"/>
                </a:solidFill>
                <a:latin typeface="Arial"/>
                <a:ea typeface="Arial"/>
                <a:cs typeface="Arial"/>
                <a:sym typeface="Arial"/>
              </a:rPr>
              <a:t> Multi-layer artificial neural networks.</a:t>
            </a:r>
            <a:endParaRPr b="0" i="0" sz="1600" u="none" cap="none" strike="noStrike"/>
          </a:p>
        </p:txBody>
      </p:sp>
      <p:sp>
        <p:nvSpPr>
          <p:cNvPr id="477" name="Google Shape;477;p19"/>
          <p:cNvSpPr/>
          <p:nvPr/>
        </p:nvSpPr>
        <p:spPr>
          <a:xfrm>
            <a:off x="1295876" y="6924794"/>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Advantages:</a:t>
            </a:r>
            <a:r>
              <a:rPr b="0" i="0" lang="en-US" sz="1600" u="none" cap="none" strike="noStrike">
                <a:solidFill>
                  <a:srgbClr val="272525"/>
                </a:solidFill>
                <a:latin typeface="Arial"/>
                <a:ea typeface="Arial"/>
                <a:cs typeface="Arial"/>
                <a:sym typeface="Arial"/>
              </a:rPr>
              <a:t> Effective in handling complex data structures and achieving high success rates.</a:t>
            </a:r>
            <a:endParaRPr b="0" i="0" sz="1600" u="none" cap="none" strike="noStrike"/>
          </a:p>
        </p:txBody>
      </p:sp>
      <p:sp>
        <p:nvSpPr>
          <p:cNvPr id="478" name="Google Shape;478;p19"/>
          <p:cNvSpPr/>
          <p:nvPr/>
        </p:nvSpPr>
        <p:spPr>
          <a:xfrm>
            <a:off x="1295876" y="7323534"/>
            <a:ext cx="1236571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72525"/>
              </a:buClr>
              <a:buSzPts val="1600"/>
              <a:buFont typeface="Arial"/>
              <a:buNone/>
            </a:pPr>
            <a:r>
              <a:rPr b="1" i="0" lang="en-US" sz="1600" u="none" cap="none" strike="noStrike">
                <a:solidFill>
                  <a:srgbClr val="272525"/>
                </a:solidFill>
                <a:latin typeface="Arial"/>
                <a:ea typeface="Arial"/>
                <a:cs typeface="Arial"/>
                <a:sym typeface="Arial"/>
              </a:rPr>
              <a:t>Disadvantages:</a:t>
            </a:r>
            <a:r>
              <a:rPr b="0" i="0" lang="en-US" sz="1600" u="none" cap="none" strike="noStrike">
                <a:solidFill>
                  <a:srgbClr val="272525"/>
                </a:solidFill>
                <a:latin typeface="Arial"/>
                <a:ea typeface="Arial"/>
                <a:cs typeface="Arial"/>
                <a:sym typeface="Arial"/>
              </a:rPr>
              <a:t> Requires large datasets and can involve lengthy training times.</a:t>
            </a:r>
            <a:endParaRPr b="0" i="0" sz="16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968693" y="1364218"/>
            <a:ext cx="6386870"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0" i="0" lang="en-US" sz="4550" u="none" cap="none" strike="noStrike">
                <a:solidFill>
                  <a:srgbClr val="D73AD7"/>
                </a:solidFill>
                <a:latin typeface="Arial"/>
                <a:ea typeface="Arial"/>
                <a:cs typeface="Arial"/>
                <a:sym typeface="Arial"/>
              </a:rPr>
              <a:t>Meet Our Awesome Team</a:t>
            </a:r>
            <a:endParaRPr b="0" i="0" sz="4550" u="none" cap="none" strike="noStrike"/>
          </a:p>
        </p:txBody>
      </p:sp>
      <p:pic>
        <p:nvPicPr>
          <p:cNvPr descr="preencoded.png" id="103" name="Google Shape;103;p2"/>
          <p:cNvPicPr preferRelativeResize="0"/>
          <p:nvPr/>
        </p:nvPicPr>
        <p:blipFill rotWithShape="1">
          <a:blip r:embed="rId3">
            <a:alphaModFix/>
          </a:blip>
          <a:srcRect b="0" l="0" r="0" t="0"/>
          <a:stretch/>
        </p:blipFill>
        <p:spPr>
          <a:xfrm>
            <a:off x="968693" y="2584013"/>
            <a:ext cx="617220" cy="617220"/>
          </a:xfrm>
          <a:prstGeom prst="rect">
            <a:avLst/>
          </a:prstGeom>
          <a:noFill/>
          <a:ln>
            <a:noFill/>
          </a:ln>
        </p:spPr>
      </p:pic>
      <p:sp>
        <p:nvSpPr>
          <p:cNvPr id="104" name="Google Shape;104;p2"/>
          <p:cNvSpPr/>
          <p:nvPr/>
        </p:nvSpPr>
        <p:spPr>
          <a:xfrm>
            <a:off x="968693" y="3448050"/>
            <a:ext cx="2895481"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DA8115 Asli</a:t>
            </a:r>
            <a:endParaRPr b="0" i="0" sz="2250" u="none" cap="none" strike="noStrike"/>
          </a:p>
        </p:txBody>
      </p:sp>
      <p:sp>
        <p:nvSpPr>
          <p:cNvPr id="105" name="Google Shape;105;p2"/>
          <p:cNvSpPr/>
          <p:nvPr/>
        </p:nvSpPr>
        <p:spPr>
          <a:xfrm>
            <a:off x="968693" y="3959304"/>
            <a:ext cx="2895481"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Team member</a:t>
            </a:r>
            <a:endParaRPr b="0" i="0" sz="1900" u="none" cap="none" strike="noStrike"/>
          </a:p>
        </p:txBody>
      </p:sp>
      <p:pic>
        <p:nvPicPr>
          <p:cNvPr descr="preencoded.png" id="106" name="Google Shape;106;p2"/>
          <p:cNvPicPr preferRelativeResize="0"/>
          <p:nvPr/>
        </p:nvPicPr>
        <p:blipFill rotWithShape="1">
          <a:blip r:embed="rId4">
            <a:alphaModFix/>
          </a:blip>
          <a:srcRect b="0" l="0" r="0" t="0"/>
          <a:stretch/>
        </p:blipFill>
        <p:spPr>
          <a:xfrm>
            <a:off x="4234458" y="2584013"/>
            <a:ext cx="617220" cy="617220"/>
          </a:xfrm>
          <a:prstGeom prst="rect">
            <a:avLst/>
          </a:prstGeom>
          <a:noFill/>
          <a:ln>
            <a:noFill/>
          </a:ln>
        </p:spPr>
      </p:pic>
      <p:sp>
        <p:nvSpPr>
          <p:cNvPr id="107" name="Google Shape;107;p2"/>
          <p:cNvSpPr/>
          <p:nvPr/>
        </p:nvSpPr>
        <p:spPr>
          <a:xfrm>
            <a:off x="4234458" y="3448050"/>
            <a:ext cx="2895481"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DA8118 Burcu</a:t>
            </a:r>
            <a:endParaRPr b="0" i="0" sz="2250" u="none" cap="none" strike="noStrike"/>
          </a:p>
        </p:txBody>
      </p:sp>
      <p:sp>
        <p:nvSpPr>
          <p:cNvPr id="108" name="Google Shape;108;p2"/>
          <p:cNvSpPr/>
          <p:nvPr/>
        </p:nvSpPr>
        <p:spPr>
          <a:xfrm>
            <a:off x="4234458" y="3959304"/>
            <a:ext cx="2895481"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Team member</a:t>
            </a:r>
            <a:endParaRPr b="0" i="0" sz="1900" u="none" cap="none" strike="noStrike"/>
          </a:p>
        </p:txBody>
      </p:sp>
      <p:pic>
        <p:nvPicPr>
          <p:cNvPr descr="preencoded.png" id="109" name="Google Shape;109;p2"/>
          <p:cNvPicPr preferRelativeResize="0"/>
          <p:nvPr/>
        </p:nvPicPr>
        <p:blipFill rotWithShape="1">
          <a:blip r:embed="rId5">
            <a:alphaModFix/>
          </a:blip>
          <a:srcRect b="0" l="0" r="0" t="0"/>
          <a:stretch/>
        </p:blipFill>
        <p:spPr>
          <a:xfrm>
            <a:off x="7500223" y="2584013"/>
            <a:ext cx="617220" cy="617220"/>
          </a:xfrm>
          <a:prstGeom prst="rect">
            <a:avLst/>
          </a:prstGeom>
          <a:noFill/>
          <a:ln>
            <a:noFill/>
          </a:ln>
        </p:spPr>
      </p:pic>
      <p:sp>
        <p:nvSpPr>
          <p:cNvPr id="110" name="Google Shape;110;p2"/>
          <p:cNvSpPr/>
          <p:nvPr/>
        </p:nvSpPr>
        <p:spPr>
          <a:xfrm>
            <a:off x="7500223" y="3448050"/>
            <a:ext cx="2895481"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DA8127 Emre</a:t>
            </a:r>
            <a:endParaRPr b="0" i="0" sz="2250" u="none" cap="none" strike="noStrike"/>
          </a:p>
        </p:txBody>
      </p:sp>
      <p:sp>
        <p:nvSpPr>
          <p:cNvPr id="111" name="Google Shape;111;p2"/>
          <p:cNvSpPr/>
          <p:nvPr/>
        </p:nvSpPr>
        <p:spPr>
          <a:xfrm>
            <a:off x="7500223" y="3959304"/>
            <a:ext cx="2895481"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Team member</a:t>
            </a:r>
            <a:endParaRPr b="0" i="0" sz="1900" u="none" cap="none" strike="noStrike"/>
          </a:p>
        </p:txBody>
      </p:sp>
      <p:pic>
        <p:nvPicPr>
          <p:cNvPr descr="preencoded.png" id="112" name="Google Shape;112;p2"/>
          <p:cNvPicPr preferRelativeResize="0"/>
          <p:nvPr/>
        </p:nvPicPr>
        <p:blipFill rotWithShape="1">
          <a:blip r:embed="rId6">
            <a:alphaModFix/>
          </a:blip>
          <a:srcRect b="0" l="0" r="0" t="0"/>
          <a:stretch/>
        </p:blipFill>
        <p:spPr>
          <a:xfrm>
            <a:off x="10765988" y="2584013"/>
            <a:ext cx="617220" cy="617220"/>
          </a:xfrm>
          <a:prstGeom prst="rect">
            <a:avLst/>
          </a:prstGeom>
          <a:noFill/>
          <a:ln>
            <a:noFill/>
          </a:ln>
        </p:spPr>
      </p:pic>
      <p:sp>
        <p:nvSpPr>
          <p:cNvPr id="113" name="Google Shape;113;p2"/>
          <p:cNvSpPr/>
          <p:nvPr/>
        </p:nvSpPr>
        <p:spPr>
          <a:xfrm>
            <a:off x="10765988" y="3448050"/>
            <a:ext cx="2895600"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DA8121 Hasan</a:t>
            </a:r>
            <a:endParaRPr b="0" i="0" sz="2250" u="none" cap="none" strike="noStrike"/>
          </a:p>
        </p:txBody>
      </p:sp>
      <p:sp>
        <p:nvSpPr>
          <p:cNvPr id="114" name="Google Shape;114;p2"/>
          <p:cNvSpPr/>
          <p:nvPr/>
        </p:nvSpPr>
        <p:spPr>
          <a:xfrm>
            <a:off x="10765988" y="3959304"/>
            <a:ext cx="2895600"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Team member</a:t>
            </a:r>
            <a:endParaRPr b="0" i="0" sz="1900" u="none" cap="none" strike="noStrike"/>
          </a:p>
        </p:txBody>
      </p:sp>
      <p:pic>
        <p:nvPicPr>
          <p:cNvPr descr="preencoded.png" id="115" name="Google Shape;115;p2"/>
          <p:cNvPicPr preferRelativeResize="0"/>
          <p:nvPr/>
        </p:nvPicPr>
        <p:blipFill rotWithShape="1">
          <a:blip r:embed="rId7">
            <a:alphaModFix/>
          </a:blip>
          <a:srcRect b="0" l="0" r="0" t="0"/>
          <a:stretch/>
        </p:blipFill>
        <p:spPr>
          <a:xfrm>
            <a:off x="968693" y="5094923"/>
            <a:ext cx="617220" cy="617220"/>
          </a:xfrm>
          <a:prstGeom prst="rect">
            <a:avLst/>
          </a:prstGeom>
          <a:noFill/>
          <a:ln>
            <a:noFill/>
          </a:ln>
        </p:spPr>
      </p:pic>
      <p:sp>
        <p:nvSpPr>
          <p:cNvPr id="116" name="Google Shape;116;p2"/>
          <p:cNvSpPr/>
          <p:nvPr/>
        </p:nvSpPr>
        <p:spPr>
          <a:xfrm>
            <a:off x="968693" y="5958959"/>
            <a:ext cx="2895481"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DA8123 Nurdan</a:t>
            </a:r>
            <a:endParaRPr b="0" i="0" sz="2250" u="none" cap="none" strike="noStrike"/>
          </a:p>
        </p:txBody>
      </p:sp>
      <p:sp>
        <p:nvSpPr>
          <p:cNvPr id="117" name="Google Shape;117;p2"/>
          <p:cNvSpPr/>
          <p:nvPr/>
        </p:nvSpPr>
        <p:spPr>
          <a:xfrm>
            <a:off x="968693" y="6470213"/>
            <a:ext cx="2895481"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Team member</a:t>
            </a:r>
            <a:endParaRPr b="0" i="0" sz="190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0"/>
          <p:cNvSpPr/>
          <p:nvPr/>
        </p:nvSpPr>
        <p:spPr>
          <a:xfrm>
            <a:off x="968693" y="559475"/>
            <a:ext cx="3724513" cy="465534"/>
          </a:xfrm>
          <a:prstGeom prst="rect">
            <a:avLst/>
          </a:prstGeom>
          <a:noFill/>
          <a:ln>
            <a:noFill/>
          </a:ln>
        </p:spPr>
        <p:txBody>
          <a:bodyPr anchorCtr="0" anchor="t" bIns="0" lIns="0" spcFirstLastPara="1" rIns="0" wrap="square" tIns="0">
            <a:noAutofit/>
          </a:bodyPr>
          <a:lstStyle/>
          <a:p>
            <a:pPr indent="0" lvl="0" marL="0" marR="0" rtl="0" algn="l">
              <a:lnSpc>
                <a:spcPct val="125862"/>
              </a:lnSpc>
              <a:spcBef>
                <a:spcPts val="0"/>
              </a:spcBef>
              <a:spcAft>
                <a:spcPts val="0"/>
              </a:spcAft>
              <a:buClr>
                <a:srgbClr val="D73AD7"/>
              </a:buClr>
              <a:buSzPts val="2900"/>
              <a:buFont typeface="Arial"/>
              <a:buNone/>
            </a:pPr>
            <a:r>
              <a:rPr b="0" i="0" lang="en-US" sz="2900" u="none" cap="none" strike="noStrike">
                <a:solidFill>
                  <a:srgbClr val="D73AD7"/>
                </a:solidFill>
                <a:latin typeface="Arial"/>
                <a:ea typeface="Arial"/>
                <a:cs typeface="Arial"/>
                <a:sym typeface="Arial"/>
              </a:rPr>
              <a:t>Summary Process</a:t>
            </a:r>
            <a:endParaRPr b="0" i="0" sz="2900" u="none" cap="none" strike="noStrike"/>
          </a:p>
        </p:txBody>
      </p:sp>
      <p:sp>
        <p:nvSpPr>
          <p:cNvPr id="485" name="Google Shape;485;p20"/>
          <p:cNvSpPr/>
          <p:nvPr/>
        </p:nvSpPr>
        <p:spPr>
          <a:xfrm>
            <a:off x="968693" y="1341596"/>
            <a:ext cx="12692896" cy="316587"/>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272525"/>
              </a:buClr>
              <a:buSzPts val="1550"/>
              <a:buFont typeface="Arial"/>
              <a:buNone/>
            </a:pPr>
            <a:r>
              <a:rPr b="0" i="0" lang="en-US" sz="1550" u="none" cap="none" strike="noStrike">
                <a:solidFill>
                  <a:srgbClr val="272525"/>
                </a:solidFill>
                <a:latin typeface="Arial"/>
                <a:ea typeface="Arial"/>
                <a:cs typeface="Arial"/>
                <a:sym typeface="Arial"/>
              </a:rPr>
              <a:t>Data Analysis Performed on the Dataset </a:t>
            </a:r>
            <a:endParaRPr b="0" i="0" sz="1550" u="none" cap="none" strike="noStrike"/>
          </a:p>
        </p:txBody>
      </p:sp>
      <p:sp>
        <p:nvSpPr>
          <p:cNvPr id="486" name="Google Shape;486;p20"/>
          <p:cNvSpPr/>
          <p:nvPr/>
        </p:nvSpPr>
        <p:spPr>
          <a:xfrm>
            <a:off x="968693" y="1836182"/>
            <a:ext cx="12692896" cy="50673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1. Data Cleaning o Handling Missing Values: Missing values in the dataset were identified and addressed using appropriate methods (e.g., filling with mean or median). o Outlier Detection: Outliers were analyzed, and their effects on the model were assessed, and removed if necessary. </a:t>
            </a:r>
            <a:endParaRPr b="0" i="0" sz="1200" u="none" cap="none" strike="noStrike"/>
          </a:p>
        </p:txBody>
      </p:sp>
      <p:sp>
        <p:nvSpPr>
          <p:cNvPr id="487" name="Google Shape;487;p20"/>
          <p:cNvSpPr/>
          <p:nvPr/>
        </p:nvSpPr>
        <p:spPr>
          <a:xfrm>
            <a:off x="968693" y="2520910"/>
            <a:ext cx="12692896" cy="50673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2. Exploratory Data Analysis (EDA) o Descriptive Statistics: Basic statistics of the dataset (mean, median, standard deviation, etc.) were calculated to understand the overall structure of the data. o Visualization: Graphs (histograms, box plots, scatter plots) were used to understand relationships and distributions in the dataset, providing insights into its characteristics. </a:t>
            </a:r>
            <a:endParaRPr b="0" i="0" sz="1200" u="none" cap="none" strike="noStrike"/>
          </a:p>
        </p:txBody>
      </p:sp>
      <p:sp>
        <p:nvSpPr>
          <p:cNvPr id="488" name="Google Shape;488;p20"/>
          <p:cNvSpPr/>
          <p:nvPr/>
        </p:nvSpPr>
        <p:spPr>
          <a:xfrm>
            <a:off x="968693" y="3205639"/>
            <a:ext cx="12692896" cy="50673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3. Feature Selection and Engineering o Feature Selection: The most effective features were identified to improve model performance. Unnecessary or low-impact features were removed from the dataset. o Feature Engineering: New features were derived from existing ones (e.g., extracting components such as year or month from date data). </a:t>
            </a:r>
            <a:endParaRPr b="0" i="0" sz="1200" u="none" cap="none" strike="noStrike"/>
          </a:p>
        </p:txBody>
      </p:sp>
      <p:sp>
        <p:nvSpPr>
          <p:cNvPr id="489" name="Google Shape;489;p20"/>
          <p:cNvSpPr/>
          <p:nvPr/>
        </p:nvSpPr>
        <p:spPr>
          <a:xfrm>
            <a:off x="968693" y="3890367"/>
            <a:ext cx="12692896" cy="50673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4. Modeling o Model Selection: Different machine learning algorithms (Logistic Regression, Random Forest, XGBoost, etc.) were used to determine the model with the best performance. o Splitting into Training and Test Sets: The dataset was appropriately split for model training and testing, which is critical to evaluate the model's generalization ability. </a:t>
            </a:r>
            <a:endParaRPr b="0" i="0" sz="1200" u="none" cap="none" strike="noStrike"/>
          </a:p>
        </p:txBody>
      </p:sp>
      <p:sp>
        <p:nvSpPr>
          <p:cNvPr id="490" name="Google Shape;490;p20"/>
          <p:cNvSpPr/>
          <p:nvPr/>
        </p:nvSpPr>
        <p:spPr>
          <a:xfrm>
            <a:off x="968693" y="4575096"/>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5. Performance Evaluation </a:t>
            </a:r>
            <a:endParaRPr b="0" i="0" sz="1200" u="none" cap="none" strike="noStrike"/>
          </a:p>
        </p:txBody>
      </p:sp>
      <p:sp>
        <p:nvSpPr>
          <p:cNvPr id="491" name="Google Shape;491;p20"/>
          <p:cNvSpPr/>
          <p:nvPr/>
        </p:nvSpPr>
        <p:spPr>
          <a:xfrm>
            <a:off x="968693" y="5006459"/>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Calculation of Metrics: Metrics such as accuracy, precision, recall, and F1 score were calculated to measure the model's success. These metrics show how well the model predicts positive classes. </a:t>
            </a:r>
            <a:endParaRPr b="0" i="0" sz="1200" u="none" cap="none" strike="noStrike"/>
          </a:p>
        </p:txBody>
      </p:sp>
      <p:sp>
        <p:nvSpPr>
          <p:cNvPr id="492" name="Google Shape;492;p20"/>
          <p:cNvSpPr/>
          <p:nvPr/>
        </p:nvSpPr>
        <p:spPr>
          <a:xfrm>
            <a:off x="968693" y="5437822"/>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Complexity Analysis: The complexity of the model and the risk of overfitting were assessed. The performance difference between the training and test sets was analyzed. </a:t>
            </a:r>
            <a:endParaRPr b="0" i="0" sz="1200" u="none" cap="none" strike="noStrike"/>
          </a:p>
        </p:txBody>
      </p:sp>
      <p:sp>
        <p:nvSpPr>
          <p:cNvPr id="493" name="Google Shape;493;p20"/>
          <p:cNvSpPr/>
          <p:nvPr/>
        </p:nvSpPr>
        <p:spPr>
          <a:xfrm>
            <a:off x="968693" y="5869186"/>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6. Interpretation of Results o Model Performance: The obtained results were interpreted to determine the model's overall success and areas for improvement. </a:t>
            </a:r>
            <a:endParaRPr b="0" i="0" sz="1200" u="none" cap="none" strike="noStrike"/>
          </a:p>
        </p:txBody>
      </p:sp>
      <p:sp>
        <p:nvSpPr>
          <p:cNvPr id="494" name="Google Shape;494;p20"/>
          <p:cNvSpPr/>
          <p:nvPr/>
        </p:nvSpPr>
        <p:spPr>
          <a:xfrm>
            <a:off x="968693" y="6300549"/>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Business Value: The analysis results were evaluated in terms of how they could contribute to business processes and decision-making mechanisms. </a:t>
            </a:r>
            <a:endParaRPr b="0" i="0" sz="1200" u="none" cap="none" strike="noStrike"/>
          </a:p>
        </p:txBody>
      </p:sp>
      <p:sp>
        <p:nvSpPr>
          <p:cNvPr id="495" name="Google Shape;495;p20"/>
          <p:cNvSpPr/>
          <p:nvPr/>
        </p:nvSpPr>
        <p:spPr>
          <a:xfrm>
            <a:off x="968693" y="6731913"/>
            <a:ext cx="12692896" cy="25336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Summary </a:t>
            </a:r>
            <a:endParaRPr b="0" i="0" sz="1200" u="none" cap="none" strike="noStrike"/>
          </a:p>
        </p:txBody>
      </p:sp>
      <p:sp>
        <p:nvSpPr>
          <p:cNvPr id="496" name="Google Shape;496;p20"/>
          <p:cNvSpPr/>
          <p:nvPr/>
        </p:nvSpPr>
        <p:spPr>
          <a:xfrm>
            <a:off x="968693" y="7163276"/>
            <a:ext cx="12692896" cy="50673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The analyses performed on the dataset include data cleaning, exploration, feature engineering, modeling, and performance evaluation. These processes are critical to increasing the accuracy of the model and understanding the patterns within the dataset. The results are interpreted to optimize business processes and contribute to data-driven decision-making processes.</a:t>
            </a:r>
            <a:endParaRPr b="0" i="0" sz="120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1"/>
          <p:cNvSpPr/>
          <p:nvPr/>
        </p:nvSpPr>
        <p:spPr>
          <a:xfrm>
            <a:off x="968693" y="429816"/>
            <a:ext cx="5367814" cy="458033"/>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73AD7"/>
              </a:buClr>
              <a:buSzPts val="2850"/>
              <a:buFont typeface="Arial"/>
              <a:buNone/>
            </a:pPr>
            <a:r>
              <a:rPr b="1" i="0" lang="en-US" sz="2850" u="none" cap="none" strike="noStrike">
                <a:solidFill>
                  <a:srgbClr val="D73AD7"/>
                </a:solidFill>
                <a:latin typeface="Arial"/>
                <a:ea typeface="Arial"/>
                <a:cs typeface="Arial"/>
                <a:sym typeface="Arial"/>
              </a:rPr>
              <a:t>Evaluation of Metrics and Results</a:t>
            </a:r>
            <a:endParaRPr b="0" i="0" sz="2850" u="none" cap="none" strike="noStrike"/>
          </a:p>
        </p:txBody>
      </p:sp>
      <p:sp>
        <p:nvSpPr>
          <p:cNvPr id="503" name="Google Shape;503;p21"/>
          <p:cNvSpPr/>
          <p:nvPr/>
        </p:nvSpPr>
        <p:spPr>
          <a:xfrm>
            <a:off x="968693" y="1199317"/>
            <a:ext cx="12692896" cy="25669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1.</a:t>
            </a:r>
            <a:r>
              <a:rPr b="0" i="0" lang="en-US" sz="1200" u="none" cap="none" strike="noStrike">
                <a:solidFill>
                  <a:srgbClr val="272525"/>
                </a:solidFill>
                <a:highlight>
                  <a:srgbClr val="F4D4F7"/>
                </a:highlight>
                <a:latin typeface="Consolas"/>
                <a:ea typeface="Consolas"/>
                <a:cs typeface="Consolas"/>
                <a:sym typeface="Consolas"/>
              </a:rPr>
              <a:t>Metrics Used </a:t>
            </a:r>
            <a:endParaRPr b="0" i="0" sz="1200" u="none" cap="none" strike="noStrike"/>
          </a:p>
        </p:txBody>
      </p:sp>
      <p:sp>
        <p:nvSpPr>
          <p:cNvPr id="504" name="Google Shape;504;p21"/>
          <p:cNvSpPr/>
          <p:nvPr/>
        </p:nvSpPr>
        <p:spPr>
          <a:xfrm>
            <a:off x="968693" y="1631156"/>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Accuracy: The ratio of correctly predicted observations to the total observations. It is used to quickly assess overall performance. </a:t>
            </a:r>
            <a:endParaRPr b="0" i="0" sz="1200" u="none" cap="none" strike="noStrike"/>
          </a:p>
        </p:txBody>
      </p:sp>
      <p:sp>
        <p:nvSpPr>
          <p:cNvPr id="505" name="Google Shape;505;p21"/>
          <p:cNvSpPr/>
          <p:nvPr/>
        </p:nvSpPr>
        <p:spPr>
          <a:xfrm>
            <a:off x="968693" y="2055376"/>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Precision: Indicates how many of the observations predicted as positive are actually positive. High precision shows that false positives are low. </a:t>
            </a:r>
            <a:endParaRPr b="0" i="0" sz="1200" u="none" cap="none" strike="noStrike"/>
          </a:p>
        </p:txBody>
      </p:sp>
      <p:sp>
        <p:nvSpPr>
          <p:cNvPr id="506" name="Google Shape;506;p21"/>
          <p:cNvSpPr/>
          <p:nvPr/>
        </p:nvSpPr>
        <p:spPr>
          <a:xfrm>
            <a:off x="968693" y="2479596"/>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Recall: The ratio of correctly predicted positive observations to all actual positive observations. High recall shows how well the model captures the positive class. </a:t>
            </a:r>
            <a:endParaRPr b="0" i="0" sz="1200" u="none" cap="none" strike="noStrike"/>
          </a:p>
        </p:txBody>
      </p:sp>
      <p:sp>
        <p:nvSpPr>
          <p:cNvPr id="507" name="Google Shape;507;p21"/>
          <p:cNvSpPr/>
          <p:nvPr/>
        </p:nvSpPr>
        <p:spPr>
          <a:xfrm>
            <a:off x="968693" y="2903815"/>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F1 Score: The harmonic mean of precision and recall. It is used to balance precision and recall, especially when both are important. </a:t>
            </a:r>
            <a:endParaRPr b="0" i="0" sz="1200" u="none" cap="none" strike="noStrike"/>
          </a:p>
        </p:txBody>
      </p:sp>
      <p:sp>
        <p:nvSpPr>
          <p:cNvPr id="508" name="Google Shape;508;p21"/>
          <p:cNvSpPr/>
          <p:nvPr/>
        </p:nvSpPr>
        <p:spPr>
          <a:xfrm>
            <a:off x="968693" y="3328035"/>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Average Precision (AP) Score: Measures the area under the precision-recall curve. It is used to better evaluate model performance on imbalanced datasets.</a:t>
            </a:r>
            <a:endParaRPr b="0" i="0" sz="1200" u="none" cap="none" strike="noStrike"/>
          </a:p>
        </p:txBody>
      </p:sp>
      <p:sp>
        <p:nvSpPr>
          <p:cNvPr id="509" name="Google Shape;509;p21"/>
          <p:cNvSpPr/>
          <p:nvPr/>
        </p:nvSpPr>
        <p:spPr>
          <a:xfrm>
            <a:off x="968693" y="3752255"/>
            <a:ext cx="12692896" cy="25669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2. </a:t>
            </a:r>
            <a:r>
              <a:rPr b="0" i="0" lang="en-US" sz="1200" u="none" cap="none" strike="noStrike">
                <a:solidFill>
                  <a:srgbClr val="272525"/>
                </a:solidFill>
                <a:highlight>
                  <a:srgbClr val="F4D4F7"/>
                </a:highlight>
                <a:latin typeface="Consolas"/>
                <a:ea typeface="Consolas"/>
                <a:cs typeface="Consolas"/>
                <a:sym typeface="Consolas"/>
              </a:rPr>
              <a:t>Evaluation of Results </a:t>
            </a:r>
            <a:endParaRPr b="0" i="0" sz="1200" u="none" cap="none" strike="noStrike"/>
          </a:p>
        </p:txBody>
      </p:sp>
      <p:sp>
        <p:nvSpPr>
          <p:cNvPr id="510" name="Google Shape;510;p21"/>
          <p:cNvSpPr/>
          <p:nvPr/>
        </p:nvSpPr>
        <p:spPr>
          <a:xfrm>
            <a:off x="968693" y="4184094"/>
            <a:ext cx="12692896" cy="49815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Model Performance: The obtained metrics reflect the overall success of the model. For example, a high accuracy rate indicates that the model generally works well, while a low recall value reveals problems in predicting positive classes. </a:t>
            </a:r>
            <a:endParaRPr b="0" i="0" sz="1200" u="none" cap="none" strike="noStrike"/>
          </a:p>
        </p:txBody>
      </p:sp>
      <p:sp>
        <p:nvSpPr>
          <p:cNvPr id="511" name="Google Shape;511;p21"/>
          <p:cNvSpPr/>
          <p:nvPr/>
        </p:nvSpPr>
        <p:spPr>
          <a:xfrm>
            <a:off x="968693" y="4857393"/>
            <a:ext cx="12692896" cy="49815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Imbalanced Datasets: In cases of imbalanced class distributions, accuracy can be misleading. Therefore, metrics like precision, recall, and F1 score are more meaningful. For instance, a model might achieve high accuracy but still fail to predict the positive class sufficiently. </a:t>
            </a:r>
            <a:endParaRPr b="0" i="0" sz="1200" u="none" cap="none" strike="noStrike"/>
          </a:p>
        </p:txBody>
      </p:sp>
      <p:sp>
        <p:nvSpPr>
          <p:cNvPr id="512" name="Google Shape;512;p21"/>
          <p:cNvSpPr/>
          <p:nvPr/>
        </p:nvSpPr>
        <p:spPr>
          <a:xfrm>
            <a:off x="968693" y="5530691"/>
            <a:ext cx="12692896" cy="49815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Model Comparisons: Metrics are used to compare the performance of different models. For example, if XGBoost has a higher F1 score than Logistic Regression, it can be concluded that XGBoost is a better model. </a:t>
            </a:r>
            <a:endParaRPr b="0" i="0" sz="1200" u="none" cap="none" strike="noStrike"/>
          </a:p>
        </p:txBody>
      </p:sp>
      <p:sp>
        <p:nvSpPr>
          <p:cNvPr id="513" name="Google Shape;513;p21"/>
          <p:cNvSpPr/>
          <p:nvPr/>
        </p:nvSpPr>
        <p:spPr>
          <a:xfrm>
            <a:off x="968693" y="6203990"/>
            <a:ext cx="12692896" cy="49815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o Interpretation of Results: The obtained metrics are interpreted in the business context to determine which areas the model needs to be improved. For example, a low recall value may indicate the need for retraining or feature engineering to better predict the positive class. </a:t>
            </a:r>
            <a:endParaRPr b="0" i="0" sz="1200" u="none" cap="none" strike="noStrike"/>
          </a:p>
        </p:txBody>
      </p:sp>
      <p:sp>
        <p:nvSpPr>
          <p:cNvPr id="514" name="Google Shape;514;p21"/>
          <p:cNvSpPr/>
          <p:nvPr/>
        </p:nvSpPr>
        <p:spPr>
          <a:xfrm>
            <a:off x="968693" y="6877288"/>
            <a:ext cx="12692896" cy="24907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Summary </a:t>
            </a:r>
            <a:endParaRPr b="0" i="0" sz="1200" u="none" cap="none" strike="noStrike"/>
          </a:p>
        </p:txBody>
      </p:sp>
      <p:sp>
        <p:nvSpPr>
          <p:cNvPr id="515" name="Google Shape;515;p21"/>
          <p:cNvSpPr/>
          <p:nvPr/>
        </p:nvSpPr>
        <p:spPr>
          <a:xfrm>
            <a:off x="968693" y="7301508"/>
            <a:ext cx="12692896" cy="49815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200"/>
              <a:buFont typeface="Arial"/>
              <a:buNone/>
            </a:pPr>
            <a:r>
              <a:rPr b="0" i="0" lang="en-US" sz="1200" u="none" cap="none" strike="noStrike">
                <a:solidFill>
                  <a:srgbClr val="272525"/>
                </a:solidFill>
                <a:latin typeface="Arial"/>
                <a:ea typeface="Arial"/>
                <a:cs typeface="Arial"/>
                <a:sym typeface="Arial"/>
              </a:rPr>
              <a:t>The metrics used are crucial for evaluating the model's performance. Metrics such as accuracy, precision, recall, F1 score, and AP score help identify the strengths and weaknesses of the model. The results are interpreted to contribute to business processes and to identify areas where the model needs improvement.</a:t>
            </a:r>
            <a:endParaRPr b="0" i="0" sz="120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2"/>
          <p:cNvSpPr/>
          <p:nvPr/>
        </p:nvSpPr>
        <p:spPr>
          <a:xfrm>
            <a:off x="968693" y="745450"/>
            <a:ext cx="3422690" cy="427792"/>
          </a:xfrm>
          <a:prstGeom prst="rect">
            <a:avLst/>
          </a:prstGeom>
          <a:noFill/>
          <a:ln>
            <a:noFill/>
          </a:ln>
        </p:spPr>
        <p:txBody>
          <a:bodyPr anchorCtr="0" anchor="t" bIns="0" lIns="0" spcFirstLastPara="1" rIns="0" wrap="square" tIns="0">
            <a:noAutofit/>
          </a:bodyPr>
          <a:lstStyle/>
          <a:p>
            <a:pPr indent="0" lvl="0" marL="0" marR="0" rtl="0" algn="l">
              <a:lnSpc>
                <a:spcPct val="126415"/>
              </a:lnSpc>
              <a:spcBef>
                <a:spcPts val="0"/>
              </a:spcBef>
              <a:spcAft>
                <a:spcPts val="0"/>
              </a:spcAft>
              <a:buClr>
                <a:srgbClr val="D73AD7"/>
              </a:buClr>
              <a:buSzPts val="2650"/>
              <a:buFont typeface="Arial"/>
              <a:buNone/>
            </a:pPr>
            <a:r>
              <a:rPr b="0" i="0" lang="en-US" sz="2650" u="none" cap="none" strike="noStrike">
                <a:solidFill>
                  <a:srgbClr val="D73AD7"/>
                </a:solidFill>
                <a:latin typeface="Arial"/>
                <a:ea typeface="Arial"/>
                <a:cs typeface="Arial"/>
                <a:sym typeface="Arial"/>
              </a:rPr>
              <a:t>Conclusion</a:t>
            </a:r>
            <a:endParaRPr b="0" i="0" sz="2650" u="none" cap="none" strike="noStrike"/>
          </a:p>
        </p:txBody>
      </p:sp>
      <p:sp>
        <p:nvSpPr>
          <p:cNvPr id="522" name="Google Shape;522;p22"/>
          <p:cNvSpPr/>
          <p:nvPr/>
        </p:nvSpPr>
        <p:spPr>
          <a:xfrm>
            <a:off x="968693" y="1391364"/>
            <a:ext cx="4134088" cy="839867"/>
          </a:xfrm>
          <a:prstGeom prst="roundRect">
            <a:avLst>
              <a:gd fmla="val 7275"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1121688" y="1544360"/>
            <a:ext cx="1711285" cy="213836"/>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272525"/>
              </a:buClr>
              <a:buSzPts val="1300"/>
              <a:buFont typeface="Arial"/>
              <a:buNone/>
            </a:pPr>
            <a:r>
              <a:rPr b="0" i="0" lang="en-US" sz="1300" u="none" cap="none" strike="noStrike">
                <a:solidFill>
                  <a:srgbClr val="272525"/>
                </a:solidFill>
                <a:latin typeface="Arial"/>
                <a:ea typeface="Arial"/>
                <a:cs typeface="Arial"/>
                <a:sym typeface="Arial"/>
              </a:rPr>
              <a:t>High Performance</a:t>
            </a:r>
            <a:endParaRPr b="0" i="0" sz="1300" u="none" cap="none" strike="noStrike"/>
          </a:p>
        </p:txBody>
      </p:sp>
      <p:sp>
        <p:nvSpPr>
          <p:cNvPr id="524" name="Google Shape;524;p22"/>
          <p:cNvSpPr/>
          <p:nvPr/>
        </p:nvSpPr>
        <p:spPr>
          <a:xfrm>
            <a:off x="1121688" y="1845469"/>
            <a:ext cx="3828098"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Model achieves 91% accuracy on test data.</a:t>
            </a:r>
            <a:endParaRPr b="0" i="0" sz="1100" u="none" cap="none" strike="noStrike"/>
          </a:p>
        </p:txBody>
      </p:sp>
      <p:sp>
        <p:nvSpPr>
          <p:cNvPr id="525" name="Google Shape;525;p22"/>
          <p:cNvSpPr/>
          <p:nvPr/>
        </p:nvSpPr>
        <p:spPr>
          <a:xfrm>
            <a:off x="5248156" y="1391364"/>
            <a:ext cx="4134088" cy="839867"/>
          </a:xfrm>
          <a:prstGeom prst="roundRect">
            <a:avLst>
              <a:gd fmla="val 7275"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5401151" y="1544360"/>
            <a:ext cx="1711285" cy="213836"/>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272525"/>
              </a:buClr>
              <a:buSzPts val="1300"/>
              <a:buFont typeface="Arial"/>
              <a:buNone/>
            </a:pPr>
            <a:r>
              <a:rPr b="0" i="0" lang="en-US" sz="1300" u="none" cap="none" strike="noStrike">
                <a:solidFill>
                  <a:srgbClr val="272525"/>
                </a:solidFill>
                <a:latin typeface="Arial"/>
                <a:ea typeface="Arial"/>
                <a:cs typeface="Arial"/>
                <a:sym typeface="Arial"/>
              </a:rPr>
              <a:t>Balanced Metrics</a:t>
            </a:r>
            <a:endParaRPr b="0" i="0" sz="1300" u="none" cap="none" strike="noStrike"/>
          </a:p>
        </p:txBody>
      </p:sp>
      <p:sp>
        <p:nvSpPr>
          <p:cNvPr id="527" name="Google Shape;527;p22"/>
          <p:cNvSpPr/>
          <p:nvPr/>
        </p:nvSpPr>
        <p:spPr>
          <a:xfrm>
            <a:off x="5401151" y="1845469"/>
            <a:ext cx="3828098"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85% F1 score indicates good precision-recall balance.</a:t>
            </a:r>
            <a:endParaRPr b="0" i="0" sz="1100" u="none" cap="none" strike="noStrike"/>
          </a:p>
        </p:txBody>
      </p:sp>
      <p:sp>
        <p:nvSpPr>
          <p:cNvPr id="528" name="Google Shape;528;p22"/>
          <p:cNvSpPr/>
          <p:nvPr/>
        </p:nvSpPr>
        <p:spPr>
          <a:xfrm>
            <a:off x="9527619" y="1391364"/>
            <a:ext cx="4134088" cy="839867"/>
          </a:xfrm>
          <a:prstGeom prst="roundRect">
            <a:avLst>
              <a:gd fmla="val 7275"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9680615" y="1544360"/>
            <a:ext cx="1711285" cy="213836"/>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272525"/>
              </a:buClr>
              <a:buSzPts val="1300"/>
              <a:buFont typeface="Arial"/>
              <a:buNone/>
            </a:pPr>
            <a:r>
              <a:rPr b="0" i="0" lang="en-US" sz="1300" u="none" cap="none" strike="noStrike">
                <a:solidFill>
                  <a:srgbClr val="272525"/>
                </a:solidFill>
                <a:latin typeface="Arial"/>
                <a:ea typeface="Arial"/>
                <a:cs typeface="Arial"/>
                <a:sym typeface="Arial"/>
              </a:rPr>
              <a:t>Strategic Impact</a:t>
            </a:r>
            <a:endParaRPr b="0" i="0" sz="1300" u="none" cap="none" strike="noStrike"/>
          </a:p>
        </p:txBody>
      </p:sp>
      <p:sp>
        <p:nvSpPr>
          <p:cNvPr id="530" name="Google Shape;530;p22"/>
          <p:cNvSpPr/>
          <p:nvPr/>
        </p:nvSpPr>
        <p:spPr>
          <a:xfrm>
            <a:off x="9680615" y="1845469"/>
            <a:ext cx="3828098"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Results enable data-driven HR strategies and decision-making.</a:t>
            </a:r>
            <a:endParaRPr b="0" i="0" sz="1100" u="none" cap="none" strike="noStrike"/>
          </a:p>
        </p:txBody>
      </p:sp>
      <p:sp>
        <p:nvSpPr>
          <p:cNvPr id="531" name="Google Shape;531;p22"/>
          <p:cNvSpPr/>
          <p:nvPr/>
        </p:nvSpPr>
        <p:spPr>
          <a:xfrm>
            <a:off x="968693" y="2376607"/>
            <a:ext cx="12692896" cy="839867"/>
          </a:xfrm>
          <a:prstGeom prst="roundRect">
            <a:avLst>
              <a:gd fmla="val 7275"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1121688" y="2529602"/>
            <a:ext cx="1711285" cy="213836"/>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272525"/>
              </a:buClr>
              <a:buSzPts val="1300"/>
              <a:buFont typeface="Arial"/>
              <a:buNone/>
            </a:pPr>
            <a:r>
              <a:rPr b="0" i="0" lang="en-US" sz="1300" u="none" cap="none" strike="noStrike">
                <a:solidFill>
                  <a:srgbClr val="272525"/>
                </a:solidFill>
                <a:latin typeface="Arial"/>
                <a:ea typeface="Arial"/>
                <a:cs typeface="Arial"/>
                <a:sym typeface="Arial"/>
              </a:rPr>
              <a:t>Future Opportunities</a:t>
            </a:r>
            <a:endParaRPr b="0" i="0" sz="1300" u="none" cap="none" strike="noStrike"/>
          </a:p>
        </p:txBody>
      </p:sp>
      <p:sp>
        <p:nvSpPr>
          <p:cNvPr id="533" name="Google Shape;533;p22"/>
          <p:cNvSpPr/>
          <p:nvPr/>
        </p:nvSpPr>
        <p:spPr>
          <a:xfrm>
            <a:off x="1121688" y="2830711"/>
            <a:ext cx="12386905"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Analysis opens new avenues for business optimization.</a:t>
            </a:r>
            <a:endParaRPr b="0" i="0" sz="1100" u="none" cap="none" strike="noStrike"/>
          </a:p>
        </p:txBody>
      </p:sp>
      <p:sp>
        <p:nvSpPr>
          <p:cNvPr id="534" name="Google Shape;534;p22"/>
          <p:cNvSpPr/>
          <p:nvPr/>
        </p:nvSpPr>
        <p:spPr>
          <a:xfrm>
            <a:off x="968693" y="3434596"/>
            <a:ext cx="3428762" cy="427792"/>
          </a:xfrm>
          <a:prstGeom prst="rect">
            <a:avLst/>
          </a:prstGeom>
          <a:noFill/>
          <a:ln>
            <a:noFill/>
          </a:ln>
        </p:spPr>
        <p:txBody>
          <a:bodyPr anchorCtr="0" anchor="t" bIns="0" lIns="0" spcFirstLastPara="1" rIns="0" wrap="square" tIns="0">
            <a:noAutofit/>
          </a:bodyPr>
          <a:lstStyle/>
          <a:p>
            <a:pPr indent="0" lvl="0" marL="0" marR="0" rtl="0" algn="l">
              <a:lnSpc>
                <a:spcPct val="126415"/>
              </a:lnSpc>
              <a:spcBef>
                <a:spcPts val="0"/>
              </a:spcBef>
              <a:spcAft>
                <a:spcPts val="0"/>
              </a:spcAft>
              <a:buClr>
                <a:srgbClr val="D73AD7"/>
              </a:buClr>
              <a:buSzPts val="2650"/>
              <a:buFont typeface="Arial"/>
              <a:buNone/>
            </a:pPr>
            <a:r>
              <a:rPr b="1" i="0" lang="en-US" sz="2650" u="none" cap="none" strike="noStrike">
                <a:solidFill>
                  <a:srgbClr val="D73AD7"/>
                </a:solidFill>
                <a:latin typeface="Arial"/>
                <a:ea typeface="Arial"/>
                <a:cs typeface="Arial"/>
                <a:sym typeface="Arial"/>
              </a:rPr>
              <a:t>Results and Evaluation</a:t>
            </a:r>
            <a:endParaRPr b="0" i="0" sz="2650" u="none" cap="none" strike="noStrike"/>
          </a:p>
        </p:txBody>
      </p:sp>
      <p:sp>
        <p:nvSpPr>
          <p:cNvPr id="535" name="Google Shape;535;p22"/>
          <p:cNvSpPr/>
          <p:nvPr/>
        </p:nvSpPr>
        <p:spPr>
          <a:xfrm>
            <a:off x="968693" y="4080510"/>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Analysis of Obtained Results </a:t>
            </a:r>
            <a:endParaRPr b="0" i="0" sz="1100" u="none" cap="none" strike="noStrike"/>
          </a:p>
        </p:txBody>
      </p:sp>
      <p:sp>
        <p:nvSpPr>
          <p:cNvPr id="536" name="Google Shape;536;p22"/>
          <p:cNvSpPr/>
          <p:nvPr/>
        </p:nvSpPr>
        <p:spPr>
          <a:xfrm>
            <a:off x="968693" y="4476869"/>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1. Model Performance </a:t>
            </a:r>
            <a:endParaRPr b="0" i="0" sz="1100" u="none" cap="none" strike="noStrike"/>
          </a:p>
        </p:txBody>
      </p:sp>
      <p:sp>
        <p:nvSpPr>
          <p:cNvPr id="537" name="Google Shape;537;p22"/>
          <p:cNvSpPr/>
          <p:nvPr/>
        </p:nvSpPr>
        <p:spPr>
          <a:xfrm>
            <a:off x="968693" y="4873228"/>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Accuracy Rate: The accuracy rate of the model on the test data is determined to be 91%. This indicates that the model generally performs well and provides reasonable accuracy on unseen data. </a:t>
            </a:r>
            <a:endParaRPr b="0" i="0" sz="1100" u="none" cap="none" strike="noStrike"/>
          </a:p>
        </p:txBody>
      </p:sp>
      <p:sp>
        <p:nvSpPr>
          <p:cNvPr id="538" name="Google Shape;538;p22"/>
          <p:cNvSpPr/>
          <p:nvPr/>
        </p:nvSpPr>
        <p:spPr>
          <a:xfrm>
            <a:off x="968693" y="5269587"/>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Recall: The recall value is 82%, indicating how well the model captures positive classes. </a:t>
            </a:r>
            <a:endParaRPr b="0" i="0" sz="1100" u="none" cap="none" strike="noStrike"/>
          </a:p>
        </p:txBody>
      </p:sp>
      <p:sp>
        <p:nvSpPr>
          <p:cNvPr id="539" name="Google Shape;539;p22"/>
          <p:cNvSpPr/>
          <p:nvPr/>
        </p:nvSpPr>
        <p:spPr>
          <a:xfrm>
            <a:off x="968693" y="5665946"/>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Precision: The precision value is 88%, indicating that the model minimizes false positives. </a:t>
            </a:r>
            <a:endParaRPr b="0" i="0" sz="1100" u="none" cap="none" strike="noStrike"/>
          </a:p>
        </p:txBody>
      </p:sp>
      <p:sp>
        <p:nvSpPr>
          <p:cNvPr id="540" name="Google Shape;540;p22"/>
          <p:cNvSpPr/>
          <p:nvPr/>
        </p:nvSpPr>
        <p:spPr>
          <a:xfrm>
            <a:off x="968693" y="6062305"/>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F1 Score: The F1 score is 85%, reflecting a balanced performance between precision and recall. </a:t>
            </a:r>
            <a:endParaRPr b="0" i="0" sz="1100" u="none" cap="none" strike="noStrike"/>
          </a:p>
        </p:txBody>
      </p:sp>
      <p:sp>
        <p:nvSpPr>
          <p:cNvPr id="541" name="Google Shape;541;p22"/>
          <p:cNvSpPr/>
          <p:nvPr/>
        </p:nvSpPr>
        <p:spPr>
          <a:xfrm>
            <a:off x="968693" y="6458664"/>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2. Complexity Analysis </a:t>
            </a:r>
            <a:endParaRPr b="0" i="0" sz="1100" u="none" cap="none" strike="noStrike"/>
          </a:p>
        </p:txBody>
      </p:sp>
      <p:sp>
        <p:nvSpPr>
          <p:cNvPr id="542" name="Google Shape;542;p22"/>
          <p:cNvSpPr/>
          <p:nvPr/>
        </p:nvSpPr>
        <p:spPr>
          <a:xfrm>
            <a:off x="968693" y="6855023"/>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Risk of Overfitting: The model's performance is evaluated for overfitting. In cases of overfitting, the model performs very well on the training data but poorly on the test data.</a:t>
            </a:r>
            <a:endParaRPr b="0" i="0" sz="1100" u="none" cap="none" strike="noStrike"/>
          </a:p>
        </p:txBody>
      </p:sp>
      <p:sp>
        <p:nvSpPr>
          <p:cNvPr id="543" name="Google Shape;543;p22"/>
          <p:cNvSpPr/>
          <p:nvPr/>
        </p:nvSpPr>
        <p:spPr>
          <a:xfrm>
            <a:off x="968693" y="7251383"/>
            <a:ext cx="12692896" cy="2327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o Training Time: The training time and resource usage of the model are analyzed. For example, XGBoost may require more training time compared to Logistic Regression, but it provides better performance.</a:t>
            </a:r>
            <a:endParaRPr b="0" i="0" sz="11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3"/>
          <p:cNvSpPr/>
          <p:nvPr/>
        </p:nvSpPr>
        <p:spPr>
          <a:xfrm>
            <a:off x="968693" y="2327672"/>
            <a:ext cx="9614892"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1" i="0" lang="en-US" sz="4550" u="none" cap="none" strike="noStrike">
                <a:solidFill>
                  <a:srgbClr val="D73AD7"/>
                </a:solidFill>
                <a:latin typeface="Arial"/>
                <a:ea typeface="Arial"/>
                <a:cs typeface="Arial"/>
                <a:sym typeface="Arial"/>
              </a:rPr>
              <a:t>Interpretation of Results and Insights</a:t>
            </a:r>
            <a:endParaRPr b="0" i="0" sz="4550" u="none" cap="none" strike="noStrike"/>
          </a:p>
        </p:txBody>
      </p:sp>
      <p:sp>
        <p:nvSpPr>
          <p:cNvPr id="550" name="Google Shape;550;p23"/>
          <p:cNvSpPr/>
          <p:nvPr/>
        </p:nvSpPr>
        <p:spPr>
          <a:xfrm>
            <a:off x="1363623" y="3547467"/>
            <a:ext cx="12297966" cy="79771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Consolas"/>
              <a:buNone/>
            </a:pPr>
            <a:r>
              <a:rPr b="0" i="0" lang="en-US" sz="1900" u="none" cap="none" strike="noStrike">
                <a:solidFill>
                  <a:srgbClr val="272525"/>
                </a:solidFill>
                <a:highlight>
                  <a:srgbClr val="F4D4F7"/>
                </a:highlight>
                <a:latin typeface="Consolas"/>
                <a:ea typeface="Consolas"/>
                <a:cs typeface="Consolas"/>
                <a:sym typeface="Consolas"/>
              </a:rPr>
              <a:t>Strengths of the Model </a:t>
            </a:r>
            <a:r>
              <a:rPr b="0" i="0" lang="en-US" sz="1900" u="none" cap="none" strike="noStrike">
                <a:solidFill>
                  <a:srgbClr val="272525"/>
                </a:solidFill>
                <a:latin typeface="Arial"/>
                <a:ea typeface="Arial"/>
                <a:cs typeface="Arial"/>
                <a:sym typeface="Arial"/>
              </a:rPr>
              <a:t>o The model generally performs well and offers a high accuracy rate. Additionally, the high F1 score indicates that both precision and recall are balanced.</a:t>
            </a:r>
            <a:endParaRPr b="0" i="0" sz="1900" u="none" cap="none" strike="noStrike"/>
          </a:p>
        </p:txBody>
      </p:sp>
      <p:sp>
        <p:nvSpPr>
          <p:cNvPr id="551" name="Google Shape;551;p23"/>
          <p:cNvSpPr/>
          <p:nvPr/>
        </p:nvSpPr>
        <p:spPr>
          <a:xfrm>
            <a:off x="1363623" y="4431506"/>
            <a:ext cx="12297966" cy="79771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Consolas"/>
              <a:buNone/>
            </a:pPr>
            <a:r>
              <a:rPr b="0" i="0" lang="en-US" sz="1900" u="none" cap="none" strike="noStrike">
                <a:solidFill>
                  <a:srgbClr val="272525"/>
                </a:solidFill>
                <a:highlight>
                  <a:srgbClr val="F4D4F7"/>
                </a:highlight>
                <a:latin typeface="Consolas"/>
                <a:ea typeface="Consolas"/>
                <a:cs typeface="Consolas"/>
                <a:sym typeface="Consolas"/>
              </a:rPr>
              <a:t>Areas for Improvement </a:t>
            </a:r>
            <a:r>
              <a:rPr b="0" i="0" lang="en-US" sz="1900" u="none" cap="none" strike="noStrike">
                <a:solidFill>
                  <a:srgbClr val="272525"/>
                </a:solidFill>
                <a:latin typeface="Arial"/>
                <a:ea typeface="Arial"/>
                <a:cs typeface="Arial"/>
                <a:sym typeface="Arial"/>
              </a:rPr>
              <a:t>o The recall value is lower than the precision value, indicating potential problems in predicting positive classes. This may require improvements such as retraining, feature engineering, or using more complex models.</a:t>
            </a:r>
            <a:endParaRPr b="0" i="0" sz="1900" u="none" cap="none" strike="noStrike"/>
          </a:p>
        </p:txBody>
      </p:sp>
      <p:sp>
        <p:nvSpPr>
          <p:cNvPr id="552" name="Google Shape;552;p23"/>
          <p:cNvSpPr/>
          <p:nvPr/>
        </p:nvSpPr>
        <p:spPr>
          <a:xfrm>
            <a:off x="968693" y="5506879"/>
            <a:ext cx="12692896"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SzPts val="1900"/>
              <a:buFont typeface="Arial"/>
              <a:buNone/>
            </a:pPr>
            <a:r>
              <a:t/>
            </a:r>
            <a:endParaRPr b="0" i="0" sz="190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4"/>
          <p:cNvSpPr/>
          <p:nvPr/>
        </p:nvSpPr>
        <p:spPr>
          <a:xfrm>
            <a:off x="968693" y="1735098"/>
            <a:ext cx="7312104"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1" i="0" lang="en-US" sz="4550" u="none" cap="none" strike="noStrike">
                <a:solidFill>
                  <a:srgbClr val="D73AD7"/>
                </a:solidFill>
                <a:latin typeface="Arial"/>
                <a:ea typeface="Arial"/>
                <a:cs typeface="Arial"/>
                <a:sym typeface="Arial"/>
              </a:rPr>
              <a:t>Data-Based Decision Making</a:t>
            </a:r>
            <a:endParaRPr b="0" i="0" sz="4550" u="none" cap="none" strike="noStrike"/>
          </a:p>
        </p:txBody>
      </p:sp>
      <p:sp>
        <p:nvSpPr>
          <p:cNvPr id="559" name="Google Shape;559;p24"/>
          <p:cNvSpPr/>
          <p:nvPr/>
        </p:nvSpPr>
        <p:spPr>
          <a:xfrm>
            <a:off x="1363623" y="2954893"/>
            <a:ext cx="12297966" cy="79771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Consolas"/>
              <a:buNone/>
            </a:pPr>
            <a:r>
              <a:rPr b="0" i="0" lang="en-US" sz="1900" u="none" cap="none" strike="noStrike">
                <a:solidFill>
                  <a:srgbClr val="272525"/>
                </a:solidFill>
                <a:highlight>
                  <a:srgbClr val="F4D4F7"/>
                </a:highlight>
                <a:latin typeface="Consolas"/>
                <a:ea typeface="Consolas"/>
                <a:cs typeface="Consolas"/>
                <a:sym typeface="Consolas"/>
              </a:rPr>
              <a:t>New Opportunities </a:t>
            </a:r>
            <a:r>
              <a:rPr b="0" i="0" lang="en-US" sz="1900" u="none" cap="none" strike="noStrike">
                <a:solidFill>
                  <a:srgbClr val="272525"/>
                </a:solidFill>
                <a:latin typeface="Arial"/>
                <a:ea typeface="Arial"/>
                <a:cs typeface="Arial"/>
                <a:sym typeface="Arial"/>
              </a:rPr>
              <a:t>o The analysis results provide new opportunities for developing business strategies or solutions. For example, based on the patterns observed in the data, new customer segmentation strategies can be developed.</a:t>
            </a:r>
            <a:endParaRPr b="0" i="0" sz="1900" u="none" cap="none" strike="noStrike"/>
          </a:p>
        </p:txBody>
      </p:sp>
      <p:sp>
        <p:nvSpPr>
          <p:cNvPr id="560" name="Google Shape;560;p24"/>
          <p:cNvSpPr/>
          <p:nvPr/>
        </p:nvSpPr>
        <p:spPr>
          <a:xfrm>
            <a:off x="1363623" y="3838932"/>
            <a:ext cx="12297966" cy="1982867"/>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Consolas"/>
              <a:buNone/>
            </a:pPr>
            <a:r>
              <a:rPr b="0" i="0" lang="en-US" sz="1900" u="none" cap="none" strike="noStrike">
                <a:solidFill>
                  <a:srgbClr val="272525"/>
                </a:solidFill>
                <a:highlight>
                  <a:srgbClr val="F4D4F7"/>
                </a:highlight>
                <a:latin typeface="Consolas"/>
                <a:ea typeface="Consolas"/>
                <a:cs typeface="Consolas"/>
                <a:sym typeface="Consolas"/>
              </a:rPr>
              <a:t>Strategic Changes </a:t>
            </a:r>
            <a:r>
              <a:rPr b="0" i="0" lang="en-US" sz="1900" u="none" cap="none" strike="noStrike">
                <a:solidFill>
                  <a:srgbClr val="272525"/>
                </a:solidFill>
                <a:latin typeface="Arial"/>
                <a:ea typeface="Arial"/>
                <a:cs typeface="Arial"/>
                <a:sym typeface="Arial"/>
              </a:rPr>
              <a:t>o The obtained results may lead to strategic changes. For instance, based on data indicating that a certain customer group is more profitable, strategies can be developed to focus on that group. Summary The model generally performs well, with accuracy, precision, and recall values indicating that it works properly on the test data. However, there are areas for improvement, such as increasing the recall value. The results can be used to develop new opportunities and make strategic changes.</a:t>
            </a:r>
            <a:endParaRPr b="0" i="0" sz="1900" u="none" cap="none" strike="noStrike"/>
          </a:p>
        </p:txBody>
      </p:sp>
      <p:sp>
        <p:nvSpPr>
          <p:cNvPr id="561" name="Google Shape;561;p24"/>
          <p:cNvSpPr/>
          <p:nvPr/>
        </p:nvSpPr>
        <p:spPr>
          <a:xfrm>
            <a:off x="968693" y="6099453"/>
            <a:ext cx="12692896"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SzPts val="1900"/>
              <a:buFont typeface="Arial"/>
              <a:buNone/>
            </a:pPr>
            <a:r>
              <a:t/>
            </a:r>
            <a:endParaRPr b="0" i="0" sz="190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5"/>
          <p:cNvSpPr/>
          <p:nvPr/>
        </p:nvSpPr>
        <p:spPr>
          <a:xfrm>
            <a:off x="968693" y="1481495"/>
            <a:ext cx="12692896" cy="1452086"/>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1" i="0" lang="en-US" sz="4550" u="none" cap="none" strike="noStrike">
                <a:solidFill>
                  <a:srgbClr val="D73AD7"/>
                </a:solidFill>
                <a:latin typeface="Arial"/>
                <a:ea typeface="Arial"/>
                <a:cs typeface="Arial"/>
                <a:sym typeface="Arial"/>
              </a:rPr>
              <a:t>Importance, Purpose, and Outcome of the Project</a:t>
            </a:r>
            <a:endParaRPr b="0" i="0" sz="4550" u="none" cap="none" strike="noStrike"/>
          </a:p>
        </p:txBody>
      </p:sp>
      <p:sp>
        <p:nvSpPr>
          <p:cNvPr id="568" name="Google Shape;568;p25"/>
          <p:cNvSpPr/>
          <p:nvPr/>
        </p:nvSpPr>
        <p:spPr>
          <a:xfrm>
            <a:off x="968693" y="3427333"/>
            <a:ext cx="12692896"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 </a:t>
            </a:r>
            <a:r>
              <a:rPr b="1" i="0" lang="en-US" sz="1900" u="none" cap="none" strike="noStrike">
                <a:solidFill>
                  <a:srgbClr val="272525"/>
                </a:solidFill>
                <a:latin typeface="Arial"/>
                <a:ea typeface="Arial"/>
                <a:cs typeface="Arial"/>
                <a:sym typeface="Arial"/>
              </a:rPr>
              <a:t>Importance</a:t>
            </a:r>
            <a:r>
              <a:rPr b="0" i="0" lang="en-US" sz="1900" u="none" cap="none" strike="noStrike">
                <a:solidFill>
                  <a:srgbClr val="272525"/>
                </a:solidFill>
                <a:latin typeface="Arial"/>
                <a:ea typeface="Arial"/>
                <a:cs typeface="Arial"/>
                <a:sym typeface="Arial"/>
              </a:rPr>
              <a:t>: Employee churn analysis helps businesses make data-driven decisions. Data analysis enables the extraction of meaningful information from large datasets, allowing for more effective strategic decision-making.</a:t>
            </a:r>
            <a:endParaRPr b="0" i="0" sz="1900" u="none" cap="none" strike="noStrike"/>
          </a:p>
        </p:txBody>
      </p:sp>
      <p:sp>
        <p:nvSpPr>
          <p:cNvPr id="569" name="Google Shape;569;p25"/>
          <p:cNvSpPr/>
          <p:nvPr/>
        </p:nvSpPr>
        <p:spPr>
          <a:xfrm>
            <a:off x="968693" y="4495086"/>
            <a:ext cx="12692896" cy="118514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 </a:t>
            </a:r>
            <a:r>
              <a:rPr b="1" i="0" lang="en-US" sz="1900" u="none" cap="none" strike="noStrike">
                <a:solidFill>
                  <a:srgbClr val="272525"/>
                </a:solidFill>
                <a:latin typeface="Arial"/>
                <a:ea typeface="Arial"/>
                <a:cs typeface="Arial"/>
                <a:sym typeface="Arial"/>
              </a:rPr>
              <a:t>Purpose</a:t>
            </a:r>
            <a:r>
              <a:rPr b="0" i="0" lang="en-US" sz="1900" u="none" cap="none" strike="noStrike">
                <a:solidFill>
                  <a:srgbClr val="272525"/>
                </a:solidFill>
                <a:latin typeface="Arial"/>
                <a:ea typeface="Arial"/>
                <a:cs typeface="Arial"/>
                <a:sym typeface="Arial"/>
              </a:rPr>
              <a:t>: The primary goal of the project is to solve a specific business or social problem using data analysis and machine learning techniques. This process requires a systematic approach to understanding and modeling datasets and using the obtained information to make more informed decisions.</a:t>
            </a:r>
            <a:endParaRPr b="0" i="0" sz="1900" u="none" cap="none" strike="noStrike"/>
          </a:p>
        </p:txBody>
      </p:sp>
      <p:sp>
        <p:nvSpPr>
          <p:cNvPr id="570" name="Google Shape;570;p25"/>
          <p:cNvSpPr/>
          <p:nvPr/>
        </p:nvSpPr>
        <p:spPr>
          <a:xfrm>
            <a:off x="968693" y="5957887"/>
            <a:ext cx="12692896" cy="79009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 </a:t>
            </a:r>
            <a:r>
              <a:rPr b="1" i="0" lang="en-US" sz="1900" u="none" cap="none" strike="noStrike">
                <a:solidFill>
                  <a:srgbClr val="272525"/>
                </a:solidFill>
                <a:latin typeface="Arial"/>
                <a:ea typeface="Arial"/>
                <a:cs typeface="Arial"/>
                <a:sym typeface="Arial"/>
              </a:rPr>
              <a:t>Outcome</a:t>
            </a:r>
            <a:r>
              <a:rPr b="0" i="0" lang="en-US" sz="1900" u="none" cap="none" strike="noStrike">
                <a:solidFill>
                  <a:srgbClr val="272525"/>
                </a:solidFill>
                <a:latin typeface="Arial"/>
                <a:ea typeface="Arial"/>
                <a:cs typeface="Arial"/>
                <a:sym typeface="Arial"/>
              </a:rPr>
              <a:t>: The project has shown that the model performs well with high accuracy, precision, and recall values. The results obtained can be used to develop new opportunities and make strategic changes.</a:t>
            </a:r>
            <a:endParaRPr b="0" i="0" sz="190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6"/>
          <p:cNvSpPr/>
          <p:nvPr/>
        </p:nvSpPr>
        <p:spPr>
          <a:xfrm>
            <a:off x="968693" y="3751778"/>
            <a:ext cx="8209359"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0" i="0" lang="en-US" sz="4550" u="none" cap="none" strike="noStrike">
                <a:solidFill>
                  <a:srgbClr val="D73AD7"/>
                </a:solidFill>
                <a:latin typeface="Arial"/>
                <a:ea typeface="Arial"/>
                <a:cs typeface="Arial"/>
                <a:sym typeface="Arial"/>
              </a:rPr>
              <a:t>THANK YOU FOR LISTENING US</a:t>
            </a:r>
            <a:endParaRPr b="0" i="0" sz="4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p:nvPr/>
        </p:nvSpPr>
        <p:spPr>
          <a:xfrm>
            <a:off x="968693" y="781883"/>
            <a:ext cx="3390067" cy="403979"/>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D73AD7"/>
              </a:buClr>
              <a:buSzPts val="2500"/>
              <a:buFont typeface="Arial"/>
              <a:buNone/>
            </a:pPr>
            <a:r>
              <a:rPr b="0" i="0" lang="en-US" sz="2500" u="none" cap="none" strike="noStrike">
                <a:solidFill>
                  <a:srgbClr val="D73AD7"/>
                </a:solidFill>
                <a:latin typeface="Arial"/>
                <a:ea typeface="Arial"/>
                <a:cs typeface="Arial"/>
                <a:sym typeface="Arial"/>
              </a:rPr>
              <a:t>Roles and Contributions</a:t>
            </a:r>
            <a:endParaRPr b="0" i="0" sz="2500" u="none" cap="none" strike="noStrike"/>
          </a:p>
        </p:txBody>
      </p:sp>
      <p:sp>
        <p:nvSpPr>
          <p:cNvPr id="124" name="Google Shape;124;p3"/>
          <p:cNvSpPr/>
          <p:nvPr/>
        </p:nvSpPr>
        <p:spPr>
          <a:xfrm>
            <a:off x="7307461" y="1391841"/>
            <a:ext cx="15240" cy="3022044"/>
          </a:xfrm>
          <a:prstGeom prst="roundRect">
            <a:avLst>
              <a:gd fmla="val 378584" name="adj"/>
            </a:avLst>
          </a:prstGeom>
          <a:solidFill>
            <a:srgbClr val="DA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6695003" y="1693307"/>
            <a:ext cx="480774" cy="15240"/>
          </a:xfrm>
          <a:prstGeom prst="roundRect">
            <a:avLst>
              <a:gd fmla="val 378584" name="adj"/>
            </a:avLst>
          </a:prstGeom>
          <a:solidFill>
            <a:srgbClr val="DA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7160538" y="1546384"/>
            <a:ext cx="309086" cy="309086"/>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7266623" y="1603891"/>
            <a:ext cx="96917" cy="1939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1</a:t>
            </a:r>
            <a:endParaRPr b="0" i="0" sz="1500" u="none" cap="none" strike="noStrike"/>
          </a:p>
        </p:txBody>
      </p:sp>
      <p:sp>
        <p:nvSpPr>
          <p:cNvPr id="128" name="Google Shape;128;p3"/>
          <p:cNvSpPr/>
          <p:nvPr/>
        </p:nvSpPr>
        <p:spPr>
          <a:xfrm>
            <a:off x="4943594" y="1529120"/>
            <a:ext cx="1616035" cy="201930"/>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Data Preprocessing</a:t>
            </a:r>
            <a:endParaRPr b="0" i="0" sz="1250" u="none" cap="none" strike="noStrike"/>
          </a:p>
        </p:txBody>
      </p:sp>
      <p:sp>
        <p:nvSpPr>
          <p:cNvPr id="129" name="Google Shape;129;p3"/>
          <p:cNvSpPr/>
          <p:nvPr/>
        </p:nvSpPr>
        <p:spPr>
          <a:xfrm>
            <a:off x="968693" y="1813441"/>
            <a:ext cx="5590937" cy="219789"/>
          </a:xfrm>
          <a:prstGeom prst="rect">
            <a:avLst/>
          </a:prstGeom>
          <a:noFill/>
          <a:ln>
            <a:noFill/>
          </a:ln>
        </p:spPr>
        <p:txBody>
          <a:bodyPr anchorCtr="0" anchor="t" bIns="0" lIns="0" spcFirstLastPara="1" rIns="0" wrap="square" tIns="0">
            <a:noAutofit/>
          </a:bodyPr>
          <a:lstStyle/>
          <a:p>
            <a:pPr indent="0" lvl="0" marL="0" marR="0" rtl="0" algn="r">
              <a:lnSpc>
                <a:spcPct val="161904"/>
              </a:lnSpc>
              <a:spcBef>
                <a:spcPts val="0"/>
              </a:spcBef>
              <a:spcAft>
                <a:spcPts val="0"/>
              </a:spcAft>
              <a:buClr>
                <a:srgbClr val="272525"/>
              </a:buClr>
              <a:buSzPts val="1050"/>
              <a:buFont typeface="Arial"/>
              <a:buNone/>
            </a:pPr>
            <a:r>
              <a:rPr b="0" i="0" lang="en-US" sz="1050" u="none" cap="none" strike="noStrike">
                <a:solidFill>
                  <a:srgbClr val="272525"/>
                </a:solidFill>
                <a:latin typeface="Arial"/>
                <a:ea typeface="Arial"/>
                <a:cs typeface="Arial"/>
                <a:sym typeface="Arial"/>
              </a:rPr>
              <a:t>Handled missing data, encoded variables, and scaled features for model readiness.</a:t>
            </a:r>
            <a:endParaRPr b="0" i="0" sz="1050" u="none" cap="none" strike="noStrike"/>
          </a:p>
        </p:txBody>
      </p:sp>
      <p:sp>
        <p:nvSpPr>
          <p:cNvPr id="130" name="Google Shape;130;p3"/>
          <p:cNvSpPr/>
          <p:nvPr/>
        </p:nvSpPr>
        <p:spPr>
          <a:xfrm>
            <a:off x="7454384" y="2380059"/>
            <a:ext cx="480774" cy="15240"/>
          </a:xfrm>
          <a:prstGeom prst="roundRect">
            <a:avLst>
              <a:gd fmla="val 378584" name="adj"/>
            </a:avLst>
          </a:prstGeom>
          <a:solidFill>
            <a:srgbClr val="DA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7160538" y="2233136"/>
            <a:ext cx="309086" cy="309086"/>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7266623" y="2290643"/>
            <a:ext cx="96917" cy="1939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2</a:t>
            </a:r>
            <a:endParaRPr b="0" i="0" sz="1500" u="none" cap="none" strike="noStrike"/>
          </a:p>
        </p:txBody>
      </p:sp>
      <p:sp>
        <p:nvSpPr>
          <p:cNvPr id="133" name="Google Shape;133;p3"/>
          <p:cNvSpPr/>
          <p:nvPr/>
        </p:nvSpPr>
        <p:spPr>
          <a:xfrm>
            <a:off x="8070533" y="2215872"/>
            <a:ext cx="1812608" cy="201930"/>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Exploratory Data Analysis</a:t>
            </a:r>
            <a:endParaRPr b="0" i="0" sz="1250" u="none" cap="none" strike="noStrike"/>
          </a:p>
        </p:txBody>
      </p:sp>
      <p:sp>
        <p:nvSpPr>
          <p:cNvPr id="134" name="Google Shape;134;p3"/>
          <p:cNvSpPr/>
          <p:nvPr/>
        </p:nvSpPr>
        <p:spPr>
          <a:xfrm>
            <a:off x="8070533" y="2500193"/>
            <a:ext cx="5591056"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72525"/>
              </a:buClr>
              <a:buSzPts val="1050"/>
              <a:buFont typeface="Arial"/>
              <a:buNone/>
            </a:pPr>
            <a:r>
              <a:rPr b="0" i="0" lang="en-US" sz="1050" u="none" cap="none" strike="noStrike">
                <a:solidFill>
                  <a:srgbClr val="272525"/>
                </a:solidFill>
                <a:latin typeface="Arial"/>
                <a:ea typeface="Arial"/>
                <a:cs typeface="Arial"/>
                <a:sym typeface="Arial"/>
              </a:rPr>
              <a:t>Conducted EDA and visualizations to uncover key trends and patterns.</a:t>
            </a:r>
            <a:endParaRPr b="0" i="0" sz="1050" u="none" cap="none" strike="noStrike"/>
          </a:p>
        </p:txBody>
      </p:sp>
      <p:sp>
        <p:nvSpPr>
          <p:cNvPr id="135" name="Google Shape;135;p3"/>
          <p:cNvSpPr/>
          <p:nvPr/>
        </p:nvSpPr>
        <p:spPr>
          <a:xfrm>
            <a:off x="6695003" y="2998113"/>
            <a:ext cx="480774" cy="15240"/>
          </a:xfrm>
          <a:prstGeom prst="roundRect">
            <a:avLst>
              <a:gd fmla="val 378584" name="adj"/>
            </a:avLst>
          </a:prstGeom>
          <a:solidFill>
            <a:srgbClr val="DA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7160538" y="2851190"/>
            <a:ext cx="309086" cy="309086"/>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266623" y="2908697"/>
            <a:ext cx="96917" cy="1939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3</a:t>
            </a:r>
            <a:endParaRPr b="0" i="0" sz="1500" u="none" cap="none" strike="noStrike"/>
          </a:p>
        </p:txBody>
      </p:sp>
      <p:sp>
        <p:nvSpPr>
          <p:cNvPr id="138" name="Google Shape;138;p3"/>
          <p:cNvSpPr/>
          <p:nvPr/>
        </p:nvSpPr>
        <p:spPr>
          <a:xfrm>
            <a:off x="4943594" y="2833926"/>
            <a:ext cx="1616035" cy="201930"/>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Model Building</a:t>
            </a:r>
            <a:endParaRPr b="0" i="0" sz="1250" u="none" cap="none" strike="noStrike"/>
          </a:p>
        </p:txBody>
      </p:sp>
      <p:sp>
        <p:nvSpPr>
          <p:cNvPr id="139" name="Google Shape;139;p3"/>
          <p:cNvSpPr/>
          <p:nvPr/>
        </p:nvSpPr>
        <p:spPr>
          <a:xfrm>
            <a:off x="968693" y="3118247"/>
            <a:ext cx="5590937" cy="219789"/>
          </a:xfrm>
          <a:prstGeom prst="rect">
            <a:avLst/>
          </a:prstGeom>
          <a:noFill/>
          <a:ln>
            <a:noFill/>
          </a:ln>
        </p:spPr>
        <p:txBody>
          <a:bodyPr anchorCtr="0" anchor="t" bIns="0" lIns="0" spcFirstLastPara="1" rIns="0" wrap="square" tIns="0">
            <a:noAutofit/>
          </a:bodyPr>
          <a:lstStyle/>
          <a:p>
            <a:pPr indent="0" lvl="0" marL="0" marR="0" rtl="0" algn="r">
              <a:lnSpc>
                <a:spcPct val="161904"/>
              </a:lnSpc>
              <a:spcBef>
                <a:spcPts val="0"/>
              </a:spcBef>
              <a:spcAft>
                <a:spcPts val="0"/>
              </a:spcAft>
              <a:buClr>
                <a:srgbClr val="272525"/>
              </a:buClr>
              <a:buSzPts val="1050"/>
              <a:buFont typeface="Arial"/>
              <a:buNone/>
            </a:pPr>
            <a:r>
              <a:rPr b="0" i="0" lang="en-US" sz="1050" u="none" cap="none" strike="noStrike">
                <a:solidFill>
                  <a:srgbClr val="272525"/>
                </a:solidFill>
                <a:latin typeface="Arial"/>
                <a:ea typeface="Arial"/>
                <a:cs typeface="Arial"/>
                <a:sym typeface="Arial"/>
              </a:rPr>
              <a:t>Built and evaluated multiple models for performance.</a:t>
            </a:r>
            <a:endParaRPr b="0" i="0" sz="1050" u="none" cap="none" strike="noStrike"/>
          </a:p>
        </p:txBody>
      </p:sp>
      <p:sp>
        <p:nvSpPr>
          <p:cNvPr id="140" name="Google Shape;140;p3"/>
          <p:cNvSpPr/>
          <p:nvPr/>
        </p:nvSpPr>
        <p:spPr>
          <a:xfrm>
            <a:off x="7454384" y="3616285"/>
            <a:ext cx="480774" cy="15240"/>
          </a:xfrm>
          <a:prstGeom prst="roundRect">
            <a:avLst>
              <a:gd fmla="val 378584" name="adj"/>
            </a:avLst>
          </a:prstGeom>
          <a:solidFill>
            <a:srgbClr val="DA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7160538" y="3469362"/>
            <a:ext cx="309086" cy="309086"/>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7266623" y="3526869"/>
            <a:ext cx="96917" cy="1939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Arial"/>
              <a:buNone/>
            </a:pPr>
            <a:r>
              <a:rPr b="0" i="0" lang="en-US" sz="1500" u="none" cap="none" strike="noStrike">
                <a:solidFill>
                  <a:srgbClr val="272525"/>
                </a:solidFill>
                <a:latin typeface="Arial"/>
                <a:ea typeface="Arial"/>
                <a:cs typeface="Arial"/>
                <a:sym typeface="Arial"/>
              </a:rPr>
              <a:t>4</a:t>
            </a:r>
            <a:endParaRPr b="0" i="0" sz="1500" u="none" cap="none" strike="noStrike"/>
          </a:p>
        </p:txBody>
      </p:sp>
      <p:sp>
        <p:nvSpPr>
          <p:cNvPr id="143" name="Google Shape;143;p3"/>
          <p:cNvSpPr/>
          <p:nvPr/>
        </p:nvSpPr>
        <p:spPr>
          <a:xfrm>
            <a:off x="8070533" y="3452098"/>
            <a:ext cx="1616035" cy="201930"/>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Deployment</a:t>
            </a:r>
            <a:endParaRPr b="0" i="0" sz="1250" u="none" cap="none" strike="noStrike"/>
          </a:p>
        </p:txBody>
      </p:sp>
      <p:sp>
        <p:nvSpPr>
          <p:cNvPr id="144" name="Google Shape;144;p3"/>
          <p:cNvSpPr/>
          <p:nvPr/>
        </p:nvSpPr>
        <p:spPr>
          <a:xfrm>
            <a:off x="8070533" y="3736419"/>
            <a:ext cx="5591056" cy="219789"/>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272525"/>
              </a:buClr>
              <a:buSzPts val="1050"/>
              <a:buFont typeface="Arial"/>
              <a:buNone/>
            </a:pPr>
            <a:r>
              <a:rPr b="0" i="0" lang="en-US" sz="1050" u="none" cap="none" strike="noStrike">
                <a:solidFill>
                  <a:srgbClr val="272525"/>
                </a:solidFill>
                <a:latin typeface="Arial"/>
                <a:ea typeface="Arial"/>
                <a:cs typeface="Arial"/>
                <a:sym typeface="Arial"/>
              </a:rPr>
              <a:t>Deployed top-performing model via Streamlit for user-friendly predictions.</a:t>
            </a:r>
            <a:endParaRPr b="0" i="0" sz="1050" u="none" cap="none" strike="noStrike"/>
          </a:p>
        </p:txBody>
      </p:sp>
      <p:sp>
        <p:nvSpPr>
          <p:cNvPr id="145" name="Google Shape;145;p3"/>
          <p:cNvSpPr/>
          <p:nvPr/>
        </p:nvSpPr>
        <p:spPr>
          <a:xfrm>
            <a:off x="968693" y="4619863"/>
            <a:ext cx="12692896" cy="2827853"/>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D73AD7"/>
              </a:buClr>
              <a:buSzPts val="2500"/>
              <a:buFont typeface="Arial"/>
              <a:buNone/>
            </a:pPr>
            <a:r>
              <a:rPr b="0" i="0" lang="en-US" sz="2500" u="none" cap="none" strike="noStrike">
                <a:solidFill>
                  <a:srgbClr val="D73AD7"/>
                </a:solidFill>
                <a:latin typeface="Arial"/>
                <a:ea typeface="Arial"/>
                <a:cs typeface="Arial"/>
                <a:sym typeface="Arial"/>
              </a:rPr>
              <a:t>In this project, the team worked collaboratively to predict employee churn using both machine learning (ML) and deep learning (DL) techniques. The data preprocessing phase involved handling missing data, encoding categorical variables, and scaling features for model readiness. Exploratory Data Analysis (EDA) and visualizations were conducted to uncover key trends and patterns. Multiple models were built and evaluated for performance. The top-performing model was then deployed via Streamlit, offering an accessible and user-friendly interface for predicting employee churn.</a:t>
            </a:r>
            <a:endParaRPr b="0" i="0" sz="25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preencoded.png" id="151" name="Google Shape;151;p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2" name="Google Shape;152;p4"/>
          <p:cNvSpPr/>
          <p:nvPr/>
        </p:nvSpPr>
        <p:spPr>
          <a:xfrm>
            <a:off x="6266378" y="613767"/>
            <a:ext cx="6443782" cy="655439"/>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73AD7"/>
              </a:buClr>
              <a:buSzPts val="4100"/>
              <a:buFont typeface="Arial"/>
              <a:buNone/>
            </a:pPr>
            <a:r>
              <a:rPr b="0" i="0" lang="en-US" sz="4100" u="none" cap="none" strike="noStrike">
                <a:solidFill>
                  <a:srgbClr val="D73AD7"/>
                </a:solidFill>
                <a:latin typeface="Arial"/>
                <a:ea typeface="Arial"/>
                <a:cs typeface="Arial"/>
                <a:sym typeface="Arial"/>
              </a:rPr>
              <a:t>Importance of Data Analysis</a:t>
            </a:r>
            <a:endParaRPr b="0" i="0" sz="4100" u="none" cap="none" strike="noStrike"/>
          </a:p>
        </p:txBody>
      </p:sp>
      <p:sp>
        <p:nvSpPr>
          <p:cNvPr id="153" name="Google Shape;153;p4"/>
          <p:cNvSpPr/>
          <p:nvPr/>
        </p:nvSpPr>
        <p:spPr>
          <a:xfrm>
            <a:off x="6266378" y="1854041"/>
            <a:ext cx="389930" cy="389930"/>
          </a:xfrm>
          <a:prstGeom prst="roundRect">
            <a:avLst>
              <a:gd fmla="val 24006"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6879074" y="1854041"/>
            <a:ext cx="2621994" cy="32766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Extract Information</a:t>
            </a:r>
            <a:endParaRPr b="0" i="0" sz="2050" u="none" cap="none" strike="noStrike"/>
          </a:p>
        </p:txBody>
      </p:sp>
      <p:sp>
        <p:nvSpPr>
          <p:cNvPr id="155" name="Google Shape;155;p4"/>
          <p:cNvSpPr/>
          <p:nvPr/>
        </p:nvSpPr>
        <p:spPr>
          <a:xfrm>
            <a:off x="6879074" y="2315408"/>
            <a:ext cx="6971348" cy="7131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Data analysis extracts meaningful insights from large datasets, revealing hidden patterns and trends.</a:t>
            </a:r>
            <a:endParaRPr b="0" i="0" sz="1750" u="none" cap="none" strike="noStrike"/>
          </a:p>
        </p:txBody>
      </p:sp>
      <p:sp>
        <p:nvSpPr>
          <p:cNvPr id="156" name="Google Shape;156;p4"/>
          <p:cNvSpPr/>
          <p:nvPr/>
        </p:nvSpPr>
        <p:spPr>
          <a:xfrm>
            <a:off x="6266378" y="3501985"/>
            <a:ext cx="389930" cy="389930"/>
          </a:xfrm>
          <a:prstGeom prst="roundRect">
            <a:avLst>
              <a:gd fmla="val 24006"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6879074" y="3501985"/>
            <a:ext cx="2621994" cy="32766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Guide Decisions</a:t>
            </a:r>
            <a:endParaRPr b="0" i="0" sz="2050" u="none" cap="none" strike="noStrike"/>
          </a:p>
        </p:txBody>
      </p:sp>
      <p:sp>
        <p:nvSpPr>
          <p:cNvPr id="158" name="Google Shape;158;p4"/>
          <p:cNvSpPr/>
          <p:nvPr/>
        </p:nvSpPr>
        <p:spPr>
          <a:xfrm>
            <a:off x="6879074" y="3963353"/>
            <a:ext cx="6971348" cy="35659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These insights empower businesses to make informed and strategic decisions.</a:t>
            </a:r>
            <a:endParaRPr b="0" i="0" sz="1750" u="none" cap="none" strike="noStrike"/>
          </a:p>
        </p:txBody>
      </p:sp>
      <p:sp>
        <p:nvSpPr>
          <p:cNvPr id="159" name="Google Shape;159;p4"/>
          <p:cNvSpPr/>
          <p:nvPr/>
        </p:nvSpPr>
        <p:spPr>
          <a:xfrm>
            <a:off x="6266378" y="4793337"/>
            <a:ext cx="389930" cy="389930"/>
          </a:xfrm>
          <a:prstGeom prst="roundRect">
            <a:avLst>
              <a:gd fmla="val 24006"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6879074" y="4793337"/>
            <a:ext cx="2623066" cy="32766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Competitive Advantage</a:t>
            </a:r>
            <a:endParaRPr b="0" i="0" sz="2050" u="none" cap="none" strike="noStrike"/>
          </a:p>
        </p:txBody>
      </p:sp>
      <p:sp>
        <p:nvSpPr>
          <p:cNvPr id="161" name="Google Shape;161;p4"/>
          <p:cNvSpPr/>
          <p:nvPr/>
        </p:nvSpPr>
        <p:spPr>
          <a:xfrm>
            <a:off x="6879074" y="5254704"/>
            <a:ext cx="6971348" cy="7131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Data-driven decisions provide a significant competitive advantage, allowing organizations to stay ahead.</a:t>
            </a:r>
            <a:endParaRPr b="0" i="0" sz="1750" u="none" cap="none" strike="noStrike"/>
          </a:p>
        </p:txBody>
      </p:sp>
      <p:sp>
        <p:nvSpPr>
          <p:cNvPr id="162" name="Google Shape;162;p4"/>
          <p:cNvSpPr/>
          <p:nvPr/>
        </p:nvSpPr>
        <p:spPr>
          <a:xfrm>
            <a:off x="6266378" y="6441281"/>
            <a:ext cx="389930" cy="389930"/>
          </a:xfrm>
          <a:prstGeom prst="roundRect">
            <a:avLst>
              <a:gd fmla="val 24006"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6879074" y="6441281"/>
            <a:ext cx="2621994" cy="32766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Resource Efficiency</a:t>
            </a:r>
            <a:endParaRPr b="0" i="0" sz="2050" u="none" cap="none" strike="noStrike"/>
          </a:p>
        </p:txBody>
      </p:sp>
      <p:sp>
        <p:nvSpPr>
          <p:cNvPr id="164" name="Google Shape;164;p4"/>
          <p:cNvSpPr/>
          <p:nvPr/>
        </p:nvSpPr>
        <p:spPr>
          <a:xfrm>
            <a:off x="6879074" y="6902648"/>
            <a:ext cx="6971348" cy="7131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Data analysis helps optimize resource allocation and utilization, leading to greater efficiency.</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p:nvPr/>
        </p:nvSpPr>
        <p:spPr>
          <a:xfrm>
            <a:off x="968693" y="608052"/>
            <a:ext cx="12692896" cy="701337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73AD7"/>
              </a:buClr>
              <a:buSzPts val="4000"/>
              <a:buFont typeface="Arial"/>
              <a:buNone/>
            </a:pPr>
            <a:r>
              <a:rPr b="0" i="0" lang="en-US" sz="4000" u="none" cap="none" strike="noStrike">
                <a:solidFill>
                  <a:srgbClr val="D73AD7"/>
                </a:solidFill>
                <a:latin typeface="Arial"/>
                <a:ea typeface="Arial"/>
                <a:cs typeface="Arial"/>
                <a:sym typeface="Arial"/>
              </a:rPr>
              <a:t>Data analysis is a critical step that extracts meaningful information from large datasets to guide decision-making processes. This involves steps such as data cleaning, transformation, and visualization, resulting in a better understanding of the data. The modeling processes involve applying mathematical and statistical methods to solve a specific problem, such as predicting future events or performing classification tasks. These two processes enable businesses to gain a competitive advantage, utilize resources more efficiently, and make strategic decisions.</a:t>
            </a:r>
            <a:endParaRPr b="0" i="0" sz="40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preencoded.png" id="176" name="Google Shape;176;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77" name="Google Shape;177;p6"/>
          <p:cNvSpPr/>
          <p:nvPr/>
        </p:nvSpPr>
        <p:spPr>
          <a:xfrm>
            <a:off x="864037" y="3369112"/>
            <a:ext cx="5809059"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0" i="0" lang="en-US" sz="4550" u="none" cap="none" strike="noStrike">
                <a:solidFill>
                  <a:srgbClr val="D73AD7"/>
                </a:solidFill>
                <a:latin typeface="Arial"/>
                <a:ea typeface="Arial"/>
                <a:cs typeface="Arial"/>
                <a:sym typeface="Arial"/>
              </a:rPr>
              <a:t>Introduction</a:t>
            </a:r>
            <a:endParaRPr b="0" i="0" sz="4550" u="none" cap="none" strike="noStrike"/>
          </a:p>
        </p:txBody>
      </p:sp>
      <p:sp>
        <p:nvSpPr>
          <p:cNvPr id="178" name="Google Shape;178;p6"/>
          <p:cNvSpPr/>
          <p:nvPr/>
        </p:nvSpPr>
        <p:spPr>
          <a:xfrm>
            <a:off x="864037" y="4465439"/>
            <a:ext cx="7415927"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SzPts val="1900"/>
              <a:buFont typeface="Arial"/>
              <a:buNone/>
            </a:pPr>
            <a:r>
              <a:t/>
            </a:r>
            <a:endParaRPr b="0" i="0" sz="19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preencoded.png" id="184" name="Google Shape;184;p7"/>
          <p:cNvPicPr preferRelativeResize="0"/>
          <p:nvPr/>
        </p:nvPicPr>
        <p:blipFill rotWithShape="1">
          <a:blip r:embed="rId3">
            <a:alphaModFix/>
          </a:blip>
          <a:srcRect b="0" l="0" r="0" t="0"/>
          <a:stretch/>
        </p:blipFill>
        <p:spPr>
          <a:xfrm>
            <a:off x="0" y="0"/>
            <a:ext cx="14630400" cy="1749504"/>
          </a:xfrm>
          <a:prstGeom prst="rect">
            <a:avLst/>
          </a:prstGeom>
          <a:noFill/>
          <a:ln>
            <a:noFill/>
          </a:ln>
        </p:spPr>
      </p:pic>
      <p:sp>
        <p:nvSpPr>
          <p:cNvPr id="185" name="Google Shape;185;p7"/>
          <p:cNvSpPr/>
          <p:nvPr/>
        </p:nvSpPr>
        <p:spPr>
          <a:xfrm>
            <a:off x="968693" y="2244923"/>
            <a:ext cx="3293269" cy="411599"/>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D73AD7"/>
              </a:buClr>
              <a:buSzPts val="2550"/>
              <a:buFont typeface="Arial"/>
              <a:buNone/>
            </a:pPr>
            <a:r>
              <a:rPr b="0" i="0" lang="en-US" sz="2550" u="none" cap="none" strike="noStrike">
                <a:solidFill>
                  <a:srgbClr val="D73AD7"/>
                </a:solidFill>
                <a:latin typeface="Arial"/>
                <a:ea typeface="Arial"/>
                <a:cs typeface="Arial"/>
                <a:sym typeface="Arial"/>
              </a:rPr>
              <a:t>Project Description</a:t>
            </a:r>
            <a:endParaRPr b="0" i="0" sz="2550" u="none" cap="none" strike="noStrike"/>
          </a:p>
        </p:txBody>
      </p:sp>
      <p:sp>
        <p:nvSpPr>
          <p:cNvPr id="186" name="Google Shape;186;p7"/>
          <p:cNvSpPr/>
          <p:nvPr/>
        </p:nvSpPr>
        <p:spPr>
          <a:xfrm>
            <a:off x="907743" y="2840180"/>
            <a:ext cx="12693000" cy="67200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t/>
            </a:r>
            <a:endParaRPr b="0" i="0" sz="1100" u="none" cap="none" strike="noStrike"/>
          </a:p>
        </p:txBody>
      </p:sp>
      <p:sp>
        <p:nvSpPr>
          <p:cNvPr id="187" name="Google Shape;187;p7"/>
          <p:cNvSpPr/>
          <p:nvPr/>
        </p:nvSpPr>
        <p:spPr>
          <a:xfrm>
            <a:off x="968693" y="3695700"/>
            <a:ext cx="12692896" cy="67187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t/>
            </a:r>
            <a:endParaRPr b="0" i="0" sz="1100" u="none" cap="none" strike="noStrike"/>
          </a:p>
        </p:txBody>
      </p:sp>
      <p:sp>
        <p:nvSpPr>
          <p:cNvPr id="188" name="Google Shape;188;p7"/>
          <p:cNvSpPr/>
          <p:nvPr/>
        </p:nvSpPr>
        <p:spPr>
          <a:xfrm>
            <a:off x="907800" y="4512995"/>
            <a:ext cx="12693000" cy="3381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00FF00"/>
                </a:solidFill>
                <a:latin typeface="Montserrat"/>
                <a:ea typeface="Montserrat"/>
                <a:cs typeface="Montserrat"/>
                <a:sym typeface="Montserrat"/>
              </a:rPr>
              <a:t>Project Overview:</a:t>
            </a:r>
            <a:endParaRPr sz="1200">
              <a:solidFill>
                <a:srgbClr val="00FF0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chemeClr val="lt1"/>
                </a:solidFill>
                <a:latin typeface="Montserrat"/>
                <a:ea typeface="Montserrat"/>
                <a:cs typeface="Montserrat"/>
                <a:sym typeface="Montserrat"/>
              </a:rPr>
              <a:t>The “Employee Churn Analysis Project” focuses on predicting employee turnover using HR data. This project encompasses data exploration, cleaning, and visualization to identify patterns and key factors influencing churn. By analyzing employee satisfaction, performance evaluations, and other attributes, the goal is to understand and predict which employees are at risk of leaving.</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00FF00"/>
                </a:solidFill>
                <a:latin typeface="Montserrat"/>
                <a:ea typeface="Montserrat"/>
                <a:cs typeface="Montserrat"/>
                <a:sym typeface="Montserrat"/>
              </a:rPr>
              <a:t>Modeling and Analysis:</a:t>
            </a:r>
            <a:endParaRPr sz="1200">
              <a:solidFill>
                <a:srgbClr val="00FF0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chemeClr val="lt1"/>
                </a:solidFill>
                <a:latin typeface="Montserrat"/>
                <a:ea typeface="Montserrat"/>
                <a:cs typeface="Montserrat"/>
                <a:sym typeface="Montserrat"/>
              </a:rPr>
              <a:t>We build and evaluate various classification models, including Distance-Based, Bagging, and Boosting algorithms, using Scikit-learn and TensorFlow-Keras. The models are trained on a dataset of 14,999 samples, with performance assessed using metrics such as accuracy, precision, and recall.</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rgbClr val="00FF00"/>
                </a:solidFill>
                <a:latin typeface="Montserrat"/>
                <a:ea typeface="Montserrat"/>
                <a:cs typeface="Montserrat"/>
                <a:sym typeface="Montserrat"/>
              </a:rPr>
              <a:t>Deployment:</a:t>
            </a:r>
            <a:endParaRPr sz="1200">
              <a:solidFill>
                <a:srgbClr val="00FF00"/>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200">
                <a:solidFill>
                  <a:schemeClr val="lt1"/>
                </a:solidFill>
                <a:latin typeface="Montserrat"/>
                <a:ea typeface="Montserrat"/>
                <a:cs typeface="Montserrat"/>
                <a:sym typeface="Montserrat"/>
              </a:rPr>
              <a:t>The final model is deployed using Streamlit, providing an interactive web application for real-time predictions. This deployment enables users to input employee data and receive predictions on churn risk, aiding in strategic decision-making to enhance employee retention and reduce turnover.</a:t>
            </a:r>
            <a:endParaRPr sz="1100"/>
          </a:p>
        </p:txBody>
      </p:sp>
      <p:sp>
        <p:nvSpPr>
          <p:cNvPr id="189" name="Google Shape;189;p7"/>
          <p:cNvSpPr/>
          <p:nvPr/>
        </p:nvSpPr>
        <p:spPr>
          <a:xfrm>
            <a:off x="907743" y="3065997"/>
            <a:ext cx="3293400" cy="4116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D73AD7"/>
              </a:buClr>
              <a:buSzPts val="2550"/>
              <a:buFont typeface="Arial"/>
              <a:buNone/>
            </a:pPr>
            <a:r>
              <a:rPr b="0" i="0" lang="en-US" sz="2550" u="none" cap="none" strike="noStrike">
                <a:solidFill>
                  <a:srgbClr val="D73AD7"/>
                </a:solidFill>
                <a:latin typeface="Arial"/>
                <a:ea typeface="Arial"/>
                <a:cs typeface="Arial"/>
                <a:sym typeface="Arial"/>
              </a:rPr>
              <a:t>Project Overview</a:t>
            </a:r>
            <a:endParaRPr b="0" i="0" sz="2550" u="none" cap="none" strike="noStrike"/>
          </a:p>
        </p:txBody>
      </p:sp>
      <p:sp>
        <p:nvSpPr>
          <p:cNvPr id="190" name="Google Shape;190;p7"/>
          <p:cNvSpPr/>
          <p:nvPr/>
        </p:nvSpPr>
        <p:spPr>
          <a:xfrm>
            <a:off x="476081" y="3686242"/>
            <a:ext cx="315000" cy="315000"/>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436888" y="3744850"/>
            <a:ext cx="393300" cy="19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50"/>
              <a:buFont typeface="Arial"/>
              <a:buNone/>
            </a:pPr>
            <a:r>
              <a:rPr b="0" i="0" lang="en-US" sz="1550" u="none" cap="none" strike="noStrike">
                <a:solidFill>
                  <a:srgbClr val="272525"/>
                </a:solidFill>
                <a:latin typeface="Arial"/>
                <a:ea typeface="Arial"/>
                <a:cs typeface="Arial"/>
                <a:sym typeface="Arial"/>
              </a:rPr>
              <a:t>1</a:t>
            </a:r>
            <a:endParaRPr b="0" i="0" sz="1550" u="none" cap="none" strike="noStrike"/>
          </a:p>
        </p:txBody>
      </p:sp>
      <p:sp>
        <p:nvSpPr>
          <p:cNvPr id="192" name="Google Shape;192;p7"/>
          <p:cNvSpPr/>
          <p:nvPr/>
        </p:nvSpPr>
        <p:spPr>
          <a:xfrm>
            <a:off x="1017111" y="3695829"/>
            <a:ext cx="1959000" cy="2058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Predict Employee Turnover</a:t>
            </a:r>
            <a:endParaRPr b="0" i="0" sz="1250" u="none" cap="none" strike="noStrike"/>
          </a:p>
        </p:txBody>
      </p:sp>
      <p:sp>
        <p:nvSpPr>
          <p:cNvPr id="193" name="Google Shape;193;p7"/>
          <p:cNvSpPr/>
          <p:nvPr/>
        </p:nvSpPr>
        <p:spPr>
          <a:xfrm>
            <a:off x="1423511" y="6475333"/>
            <a:ext cx="3682841" cy="447913"/>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Use HR data to forecast which employees may leave the organization.</a:t>
            </a:r>
            <a:endParaRPr b="0" i="0" sz="1100" u="none" cap="none" strike="noStrike"/>
          </a:p>
        </p:txBody>
      </p:sp>
      <p:sp>
        <p:nvSpPr>
          <p:cNvPr id="194" name="Google Shape;194;p7"/>
          <p:cNvSpPr/>
          <p:nvPr/>
        </p:nvSpPr>
        <p:spPr>
          <a:xfrm>
            <a:off x="5246251" y="6185654"/>
            <a:ext cx="314920" cy="314920"/>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5354241" y="6244233"/>
            <a:ext cx="98822" cy="1976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50"/>
              <a:buFont typeface="Arial"/>
              <a:buNone/>
            </a:pPr>
            <a:r>
              <a:rPr b="0" i="0" lang="en-US" sz="1550" u="none" cap="none" strike="noStrike">
                <a:solidFill>
                  <a:srgbClr val="272525"/>
                </a:solidFill>
                <a:latin typeface="Arial"/>
                <a:ea typeface="Arial"/>
                <a:cs typeface="Arial"/>
                <a:sym typeface="Arial"/>
              </a:rPr>
              <a:t>2</a:t>
            </a:r>
            <a:endParaRPr b="0" i="0" sz="1550" u="none" cap="none" strike="noStrike"/>
          </a:p>
        </p:txBody>
      </p:sp>
      <p:sp>
        <p:nvSpPr>
          <p:cNvPr id="196" name="Google Shape;196;p7"/>
          <p:cNvSpPr/>
          <p:nvPr/>
        </p:nvSpPr>
        <p:spPr>
          <a:xfrm>
            <a:off x="5701070" y="6185654"/>
            <a:ext cx="1665327" cy="20574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Explore and Clean Data</a:t>
            </a:r>
            <a:endParaRPr b="0" i="0" sz="1250" u="none" cap="none" strike="noStrike"/>
          </a:p>
        </p:txBody>
      </p:sp>
      <p:sp>
        <p:nvSpPr>
          <p:cNvPr id="197" name="Google Shape;197;p7"/>
          <p:cNvSpPr/>
          <p:nvPr/>
        </p:nvSpPr>
        <p:spPr>
          <a:xfrm>
            <a:off x="5701070" y="6475333"/>
            <a:ext cx="3682841" cy="447913"/>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Perform data exploration, cleaning, and visualization to uncover patterns.</a:t>
            </a:r>
            <a:endParaRPr b="0" i="0" sz="1100" u="none" cap="none" strike="noStrike"/>
          </a:p>
        </p:txBody>
      </p:sp>
      <p:sp>
        <p:nvSpPr>
          <p:cNvPr id="198" name="Google Shape;198;p7"/>
          <p:cNvSpPr/>
          <p:nvPr/>
        </p:nvSpPr>
        <p:spPr>
          <a:xfrm>
            <a:off x="9523809" y="6185654"/>
            <a:ext cx="314920" cy="314920"/>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9631799" y="6244233"/>
            <a:ext cx="98822" cy="1976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50"/>
              <a:buFont typeface="Arial"/>
              <a:buNone/>
            </a:pPr>
            <a:r>
              <a:rPr b="0" i="0" lang="en-US" sz="1550" u="none" cap="none" strike="noStrike">
                <a:solidFill>
                  <a:srgbClr val="272525"/>
                </a:solidFill>
                <a:latin typeface="Arial"/>
                <a:ea typeface="Arial"/>
                <a:cs typeface="Arial"/>
                <a:sym typeface="Arial"/>
              </a:rPr>
              <a:t>3</a:t>
            </a:r>
            <a:endParaRPr b="0" i="0" sz="1550" u="none" cap="none" strike="noStrike"/>
          </a:p>
        </p:txBody>
      </p:sp>
      <p:sp>
        <p:nvSpPr>
          <p:cNvPr id="200" name="Google Shape;200;p7"/>
          <p:cNvSpPr/>
          <p:nvPr/>
        </p:nvSpPr>
        <p:spPr>
          <a:xfrm>
            <a:off x="9978628" y="6185654"/>
            <a:ext cx="1646634" cy="20574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Develop Models</a:t>
            </a:r>
            <a:endParaRPr b="0" i="0" sz="1250" u="none" cap="none" strike="noStrike"/>
          </a:p>
        </p:txBody>
      </p:sp>
      <p:sp>
        <p:nvSpPr>
          <p:cNvPr id="201" name="Google Shape;201;p7"/>
          <p:cNvSpPr/>
          <p:nvPr/>
        </p:nvSpPr>
        <p:spPr>
          <a:xfrm>
            <a:off x="9978628" y="6475333"/>
            <a:ext cx="3682841" cy="447913"/>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Create classification models using various algorithms and deep learning.</a:t>
            </a:r>
            <a:endParaRPr b="0" i="0" sz="1100" u="none" cap="none" strike="noStrike"/>
          </a:p>
        </p:txBody>
      </p:sp>
      <p:sp>
        <p:nvSpPr>
          <p:cNvPr id="202" name="Google Shape;202;p7"/>
          <p:cNvSpPr/>
          <p:nvPr/>
        </p:nvSpPr>
        <p:spPr>
          <a:xfrm>
            <a:off x="968693" y="7220545"/>
            <a:ext cx="314920" cy="314920"/>
          </a:xfrm>
          <a:prstGeom prst="roundRect">
            <a:avLst>
              <a:gd fmla="val 18667" name="adj"/>
            </a:avLst>
          </a:prstGeom>
          <a:solidFill>
            <a:srgbClr val="F4D4F7"/>
          </a:solidFill>
          <a:ln cap="flat" cmpd="sng" w="95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1076682" y="7279124"/>
            <a:ext cx="98822" cy="1976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50"/>
              <a:buFont typeface="Arial"/>
              <a:buNone/>
            </a:pPr>
            <a:r>
              <a:rPr b="0" i="0" lang="en-US" sz="1550" u="none" cap="none" strike="noStrike">
                <a:solidFill>
                  <a:srgbClr val="272525"/>
                </a:solidFill>
                <a:latin typeface="Arial"/>
                <a:ea typeface="Arial"/>
                <a:cs typeface="Arial"/>
                <a:sym typeface="Arial"/>
              </a:rPr>
              <a:t>4</a:t>
            </a:r>
            <a:endParaRPr b="0" i="0" sz="1550" u="none" cap="none" strike="noStrike"/>
          </a:p>
        </p:txBody>
      </p:sp>
      <p:sp>
        <p:nvSpPr>
          <p:cNvPr id="204" name="Google Shape;204;p7"/>
          <p:cNvSpPr/>
          <p:nvPr/>
        </p:nvSpPr>
        <p:spPr>
          <a:xfrm>
            <a:off x="1423511" y="7220545"/>
            <a:ext cx="1646634" cy="20574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272525"/>
              </a:buClr>
              <a:buSzPts val="1250"/>
              <a:buFont typeface="Arial"/>
              <a:buNone/>
            </a:pPr>
            <a:r>
              <a:rPr b="0" i="0" lang="en-US" sz="1250" u="none" cap="none" strike="noStrike">
                <a:solidFill>
                  <a:srgbClr val="272525"/>
                </a:solidFill>
                <a:latin typeface="Arial"/>
                <a:ea typeface="Arial"/>
                <a:cs typeface="Arial"/>
                <a:sym typeface="Arial"/>
              </a:rPr>
              <a:t>Deploy Solution</a:t>
            </a:r>
            <a:endParaRPr b="0" i="0" sz="1250" u="none" cap="none" strike="noStrike"/>
          </a:p>
        </p:txBody>
      </p:sp>
      <p:sp>
        <p:nvSpPr>
          <p:cNvPr id="205" name="Google Shape;205;p7"/>
          <p:cNvSpPr/>
          <p:nvPr/>
        </p:nvSpPr>
        <p:spPr>
          <a:xfrm>
            <a:off x="1423511" y="7510224"/>
            <a:ext cx="12238077" cy="223957"/>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272525"/>
              </a:buClr>
              <a:buSzPts val="1100"/>
              <a:buFont typeface="Arial"/>
              <a:buNone/>
            </a:pPr>
            <a:r>
              <a:rPr b="0" i="0" lang="en-US" sz="1100" u="none" cap="none" strike="noStrike">
                <a:solidFill>
                  <a:srgbClr val="272525"/>
                </a:solidFill>
                <a:latin typeface="Arial"/>
                <a:ea typeface="Arial"/>
                <a:cs typeface="Arial"/>
                <a:sym typeface="Arial"/>
              </a:rPr>
              <a:t>Deploy the best model via Streamlit for real-time predictions.</a:t>
            </a:r>
            <a:endParaRPr b="0" i="0" sz="11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p:nvPr/>
        </p:nvSpPr>
        <p:spPr>
          <a:xfrm>
            <a:off x="968693" y="403265"/>
            <a:ext cx="3450908" cy="431244"/>
          </a:xfrm>
          <a:prstGeom prst="rect">
            <a:avLst/>
          </a:prstGeom>
          <a:noFill/>
          <a:ln>
            <a:noFill/>
          </a:ln>
        </p:spPr>
        <p:txBody>
          <a:bodyPr anchorCtr="0" anchor="t" bIns="0" lIns="0" spcFirstLastPara="1" rIns="0" wrap="square" tIns="0">
            <a:noAutofit/>
          </a:bodyPr>
          <a:lstStyle/>
          <a:p>
            <a:pPr indent="0" lvl="0" marL="0" marR="0" rtl="0" algn="l">
              <a:lnSpc>
                <a:spcPct val="124074"/>
              </a:lnSpc>
              <a:spcBef>
                <a:spcPts val="0"/>
              </a:spcBef>
              <a:spcAft>
                <a:spcPts val="0"/>
              </a:spcAft>
              <a:buClr>
                <a:srgbClr val="D73AD7"/>
              </a:buClr>
              <a:buSzPts val="2700"/>
              <a:buFont typeface="Arial"/>
              <a:buNone/>
            </a:pPr>
            <a:r>
              <a:rPr b="0" i="0" lang="en-US" sz="2700" u="none" cap="none" strike="noStrike">
                <a:solidFill>
                  <a:srgbClr val="D73AD7"/>
                </a:solidFill>
                <a:latin typeface="Arial"/>
                <a:ea typeface="Arial"/>
                <a:cs typeface="Arial"/>
                <a:sym typeface="Arial"/>
              </a:rPr>
              <a:t>Project Objective</a:t>
            </a:r>
            <a:endParaRPr b="0" i="0" sz="2700" u="none" cap="none" strike="noStrike"/>
          </a:p>
        </p:txBody>
      </p:sp>
      <p:sp>
        <p:nvSpPr>
          <p:cNvPr id="212" name="Google Shape;212;p8"/>
          <p:cNvSpPr/>
          <p:nvPr/>
        </p:nvSpPr>
        <p:spPr>
          <a:xfrm>
            <a:off x="968693" y="1127760"/>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Project Objective</a:t>
            </a:r>
            <a:endParaRPr b="0" i="0" sz="1150" u="none" cap="none" strike="noStrike"/>
          </a:p>
        </p:txBody>
      </p:sp>
      <p:sp>
        <p:nvSpPr>
          <p:cNvPr id="213" name="Google Shape;213;p8"/>
          <p:cNvSpPr/>
          <p:nvPr/>
        </p:nvSpPr>
        <p:spPr>
          <a:xfrm>
            <a:off x="968693" y="1527334"/>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Solving a Specific Problem</a:t>
            </a:r>
            <a:endParaRPr b="0" i="0" sz="1150" u="none" cap="none" strike="noStrike"/>
          </a:p>
        </p:txBody>
      </p:sp>
      <p:sp>
        <p:nvSpPr>
          <p:cNvPr id="214" name="Google Shape;214;p8"/>
          <p:cNvSpPr/>
          <p:nvPr/>
        </p:nvSpPr>
        <p:spPr>
          <a:xfrm>
            <a:off x="968693" y="1926907"/>
            <a:ext cx="12692896" cy="469344"/>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0" i="0" lang="en-US" sz="1150" u="none" cap="none" strike="noStrike">
                <a:solidFill>
                  <a:srgbClr val="272525"/>
                </a:solidFill>
                <a:latin typeface="Arial"/>
                <a:ea typeface="Arial"/>
                <a:cs typeface="Arial"/>
                <a:sym typeface="Arial"/>
              </a:rPr>
              <a:t>The main objective of this project is to leverage data analysis and machine learning techniques to address a specific business or social problem. This involves a methodical approach to understanding, modeling, and deriving actionable insights from data.</a:t>
            </a:r>
            <a:endParaRPr b="0" i="0" sz="1150" u="none" cap="none" strike="noStrike"/>
          </a:p>
        </p:txBody>
      </p:sp>
      <p:sp>
        <p:nvSpPr>
          <p:cNvPr id="215" name="Google Shape;215;p8"/>
          <p:cNvSpPr/>
          <p:nvPr/>
        </p:nvSpPr>
        <p:spPr>
          <a:xfrm>
            <a:off x="968693" y="2561153"/>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Targeted Outcomes</a:t>
            </a:r>
            <a:endParaRPr b="0" i="0" sz="1150" u="none" cap="none" strike="noStrike"/>
          </a:p>
        </p:txBody>
      </p:sp>
      <p:sp>
        <p:nvSpPr>
          <p:cNvPr id="216" name="Google Shape;216;p8"/>
          <p:cNvSpPr/>
          <p:nvPr/>
        </p:nvSpPr>
        <p:spPr>
          <a:xfrm>
            <a:off x="1203246" y="2960727"/>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Accurate Predictions</a:t>
            </a:r>
            <a:r>
              <a:rPr b="0" i="0" lang="en-US" sz="1150" u="none" cap="none" strike="noStrike">
                <a:solidFill>
                  <a:srgbClr val="272525"/>
                </a:solidFill>
                <a:latin typeface="Arial"/>
                <a:ea typeface="Arial"/>
                <a:cs typeface="Arial"/>
                <a:sym typeface="Arial"/>
              </a:rPr>
              <a:t>: Develop a model that provides precise predictions for a specific classification or regression problem.</a:t>
            </a:r>
            <a:endParaRPr b="0" i="0" sz="1150" u="none" cap="none" strike="noStrike"/>
          </a:p>
        </p:txBody>
      </p:sp>
      <p:sp>
        <p:nvSpPr>
          <p:cNvPr id="217" name="Google Shape;217;p8"/>
          <p:cNvSpPr/>
          <p:nvPr/>
        </p:nvSpPr>
        <p:spPr>
          <a:xfrm>
            <a:off x="1203246" y="3246715"/>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Data Insight</a:t>
            </a:r>
            <a:r>
              <a:rPr b="0" i="0" lang="en-US" sz="1150" u="none" cap="none" strike="noStrike">
                <a:solidFill>
                  <a:srgbClr val="272525"/>
                </a:solidFill>
                <a:latin typeface="Arial"/>
                <a:ea typeface="Arial"/>
                <a:cs typeface="Arial"/>
                <a:sym typeface="Arial"/>
              </a:rPr>
              <a:t>: Uncover patterns and relationships within the dataset to inform better decision-making.</a:t>
            </a:r>
            <a:endParaRPr b="0" i="0" sz="1150" u="none" cap="none" strike="noStrike"/>
          </a:p>
        </p:txBody>
      </p:sp>
      <p:sp>
        <p:nvSpPr>
          <p:cNvPr id="218" name="Google Shape;218;p8"/>
          <p:cNvSpPr/>
          <p:nvPr/>
        </p:nvSpPr>
        <p:spPr>
          <a:xfrm>
            <a:off x="1203246" y="3532703"/>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Performance Evaluation</a:t>
            </a:r>
            <a:r>
              <a:rPr b="0" i="0" lang="en-US" sz="1150" u="none" cap="none" strike="noStrike">
                <a:solidFill>
                  <a:srgbClr val="272525"/>
                </a:solidFill>
                <a:latin typeface="Arial"/>
                <a:ea typeface="Arial"/>
                <a:cs typeface="Arial"/>
                <a:sym typeface="Arial"/>
              </a:rPr>
              <a:t>: Assess the effectiveness of the models used and identify the most successful methods.</a:t>
            </a:r>
            <a:endParaRPr b="0" i="0" sz="1150" u="none" cap="none" strike="noStrike"/>
          </a:p>
        </p:txBody>
      </p:sp>
      <p:sp>
        <p:nvSpPr>
          <p:cNvPr id="219" name="Google Shape;219;p8"/>
          <p:cNvSpPr/>
          <p:nvPr/>
        </p:nvSpPr>
        <p:spPr>
          <a:xfrm>
            <a:off x="968693" y="3932277"/>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Expected Contributions</a:t>
            </a:r>
            <a:endParaRPr b="0" i="0" sz="1150" u="none" cap="none" strike="noStrike"/>
          </a:p>
        </p:txBody>
      </p:sp>
      <p:sp>
        <p:nvSpPr>
          <p:cNvPr id="220" name="Google Shape;220;p8"/>
          <p:cNvSpPr/>
          <p:nvPr/>
        </p:nvSpPr>
        <p:spPr>
          <a:xfrm>
            <a:off x="1203246" y="4331851"/>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Improvement of Business Processes</a:t>
            </a:r>
            <a:r>
              <a:rPr b="0" i="0" lang="en-US" sz="1150" u="none" cap="none" strike="noStrike">
                <a:solidFill>
                  <a:srgbClr val="272525"/>
                </a:solidFill>
                <a:latin typeface="Arial"/>
                <a:ea typeface="Arial"/>
                <a:cs typeface="Arial"/>
                <a:sym typeface="Arial"/>
              </a:rPr>
              <a:t>: Utilize the results to enhance business processes and boost efficiency.</a:t>
            </a:r>
            <a:endParaRPr b="0" i="0" sz="1150" u="none" cap="none" strike="noStrike"/>
          </a:p>
        </p:txBody>
      </p:sp>
      <p:sp>
        <p:nvSpPr>
          <p:cNvPr id="221" name="Google Shape;221;p8"/>
          <p:cNvSpPr/>
          <p:nvPr/>
        </p:nvSpPr>
        <p:spPr>
          <a:xfrm>
            <a:off x="1203246" y="4617839"/>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Data-Based Decision Making</a:t>
            </a:r>
            <a:r>
              <a:rPr b="0" i="0" lang="en-US" sz="1150" u="none" cap="none" strike="noStrike">
                <a:solidFill>
                  <a:srgbClr val="272525"/>
                </a:solidFill>
                <a:latin typeface="Arial"/>
                <a:ea typeface="Arial"/>
                <a:cs typeface="Arial"/>
                <a:sym typeface="Arial"/>
              </a:rPr>
              <a:t>: Provide managers and decision-makers with the insights needed to make informed, data-driven choices.</a:t>
            </a:r>
            <a:endParaRPr b="0" i="0" sz="1150" u="none" cap="none" strike="noStrike"/>
          </a:p>
        </p:txBody>
      </p:sp>
      <p:sp>
        <p:nvSpPr>
          <p:cNvPr id="222" name="Google Shape;222;p8"/>
          <p:cNvSpPr/>
          <p:nvPr/>
        </p:nvSpPr>
        <p:spPr>
          <a:xfrm>
            <a:off x="1203246" y="4903827"/>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New Opportunities</a:t>
            </a:r>
            <a:r>
              <a:rPr b="0" i="0" lang="en-US" sz="1150" u="none" cap="none" strike="noStrike">
                <a:solidFill>
                  <a:srgbClr val="272525"/>
                </a:solidFill>
                <a:latin typeface="Arial"/>
                <a:ea typeface="Arial"/>
                <a:cs typeface="Arial"/>
                <a:sym typeface="Arial"/>
              </a:rPr>
              <a:t>: Offer data-driven insights that could lead to new business opportunities or strategies.</a:t>
            </a:r>
            <a:endParaRPr b="0" i="0" sz="1150" u="none" cap="none" strike="noStrike"/>
          </a:p>
        </p:txBody>
      </p:sp>
      <p:sp>
        <p:nvSpPr>
          <p:cNvPr id="223" name="Google Shape;223;p8"/>
          <p:cNvSpPr/>
          <p:nvPr/>
        </p:nvSpPr>
        <p:spPr>
          <a:xfrm>
            <a:off x="968693" y="5303401"/>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Specific Project Focus</a:t>
            </a:r>
            <a:endParaRPr b="0" i="0" sz="1150" u="none" cap="none" strike="noStrike"/>
          </a:p>
        </p:txBody>
      </p:sp>
      <p:sp>
        <p:nvSpPr>
          <p:cNvPr id="224" name="Google Shape;224;p8"/>
          <p:cNvSpPr/>
          <p:nvPr/>
        </p:nvSpPr>
        <p:spPr>
          <a:xfrm>
            <a:off x="968693" y="5702975"/>
            <a:ext cx="12692896"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0" i="0" lang="en-US" sz="1150" u="none" cap="none" strike="noStrike">
                <a:solidFill>
                  <a:srgbClr val="272525"/>
                </a:solidFill>
                <a:latin typeface="Arial"/>
                <a:ea typeface="Arial"/>
                <a:cs typeface="Arial"/>
                <a:sym typeface="Arial"/>
              </a:rPr>
              <a:t>The project is focused on analyzing employee turnover and developing early warning systems to mitigate it. Key objectives include:</a:t>
            </a:r>
            <a:endParaRPr b="0" i="0" sz="1150" u="none" cap="none" strike="noStrike"/>
          </a:p>
        </p:txBody>
      </p:sp>
      <p:sp>
        <p:nvSpPr>
          <p:cNvPr id="225" name="Google Shape;225;p8"/>
          <p:cNvSpPr/>
          <p:nvPr/>
        </p:nvSpPr>
        <p:spPr>
          <a:xfrm>
            <a:off x="1203246" y="6102548"/>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Increasing Employee Loyalty</a:t>
            </a:r>
            <a:r>
              <a:rPr b="0" i="0" lang="en-US" sz="1150" u="none" cap="none" strike="noStrike">
                <a:solidFill>
                  <a:srgbClr val="272525"/>
                </a:solidFill>
                <a:latin typeface="Arial"/>
                <a:ea typeface="Arial"/>
                <a:cs typeface="Arial"/>
                <a:sym typeface="Arial"/>
              </a:rPr>
              <a:t>: Identify employees at high risk of leaving and implement strategies to enhance their job satisfaction and commitment, thereby reducing turnover.</a:t>
            </a:r>
            <a:endParaRPr b="0" i="0" sz="1150" u="none" cap="none" strike="noStrike"/>
          </a:p>
        </p:txBody>
      </p:sp>
      <p:sp>
        <p:nvSpPr>
          <p:cNvPr id="226" name="Google Shape;226;p8"/>
          <p:cNvSpPr/>
          <p:nvPr/>
        </p:nvSpPr>
        <p:spPr>
          <a:xfrm>
            <a:off x="1203246" y="6388537"/>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Reducing Costs</a:t>
            </a:r>
            <a:r>
              <a:rPr b="0" i="0" lang="en-US" sz="1150" u="none" cap="none" strike="noStrike">
                <a:solidFill>
                  <a:srgbClr val="272525"/>
                </a:solidFill>
                <a:latin typeface="Arial"/>
                <a:ea typeface="Arial"/>
                <a:cs typeface="Arial"/>
                <a:sym typeface="Arial"/>
              </a:rPr>
              <a:t>: Decrease the substantial costs associated with recruitment, training, and onboarding by lowering employee churn rates.</a:t>
            </a:r>
            <a:endParaRPr b="0" i="0" sz="1150" u="none" cap="none" strike="noStrike"/>
          </a:p>
        </p:txBody>
      </p:sp>
      <p:sp>
        <p:nvSpPr>
          <p:cNvPr id="227" name="Google Shape;227;p8"/>
          <p:cNvSpPr/>
          <p:nvPr/>
        </p:nvSpPr>
        <p:spPr>
          <a:xfrm>
            <a:off x="1203246" y="6674525"/>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Protecting Critical Talent</a:t>
            </a:r>
            <a:r>
              <a:rPr b="0" i="0" lang="en-US" sz="1150" u="none" cap="none" strike="noStrike">
                <a:solidFill>
                  <a:srgbClr val="272525"/>
                </a:solidFill>
                <a:latin typeface="Arial"/>
                <a:ea typeface="Arial"/>
                <a:cs typeface="Arial"/>
                <a:sym typeface="Arial"/>
              </a:rPr>
              <a:t>: Ensure that essential and highly skilled employees remain with the company by proactively addressing their needs.</a:t>
            </a:r>
            <a:endParaRPr b="0" i="0" sz="1150" u="none" cap="none" strike="noStrike"/>
          </a:p>
        </p:txBody>
      </p:sp>
      <p:sp>
        <p:nvSpPr>
          <p:cNvPr id="228" name="Google Shape;228;p8"/>
          <p:cNvSpPr/>
          <p:nvPr/>
        </p:nvSpPr>
        <p:spPr>
          <a:xfrm>
            <a:off x="1203246" y="6960513"/>
            <a:ext cx="12458343" cy="234672"/>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1" i="0" lang="en-US" sz="1150" u="none" cap="none" strike="noStrike">
                <a:solidFill>
                  <a:srgbClr val="272525"/>
                </a:solidFill>
                <a:latin typeface="Arial"/>
                <a:ea typeface="Arial"/>
                <a:cs typeface="Arial"/>
                <a:sym typeface="Arial"/>
              </a:rPr>
              <a:t>Developing Human Resources Strategies</a:t>
            </a:r>
            <a:r>
              <a:rPr b="0" i="0" lang="en-US" sz="1150" u="none" cap="none" strike="noStrike">
                <a:solidFill>
                  <a:srgbClr val="272525"/>
                </a:solidFill>
                <a:latin typeface="Arial"/>
                <a:ea typeface="Arial"/>
                <a:cs typeface="Arial"/>
                <a:sym typeface="Arial"/>
              </a:rPr>
              <a:t>: Optimize HR processes by analyzing turnover trends and using the insights to craft effective retention strategies.</a:t>
            </a:r>
            <a:endParaRPr b="0" i="0" sz="1150" u="none" cap="none" strike="noStrike"/>
          </a:p>
        </p:txBody>
      </p:sp>
      <p:sp>
        <p:nvSpPr>
          <p:cNvPr id="229" name="Google Shape;229;p8"/>
          <p:cNvSpPr/>
          <p:nvPr/>
        </p:nvSpPr>
        <p:spPr>
          <a:xfrm>
            <a:off x="968693" y="7360087"/>
            <a:ext cx="12692896" cy="469344"/>
          </a:xfrm>
          <a:prstGeom prst="rect">
            <a:avLst/>
          </a:prstGeom>
          <a:noFill/>
          <a:ln>
            <a:noFill/>
          </a:ln>
        </p:spPr>
        <p:txBody>
          <a:bodyPr anchorCtr="0" anchor="t" bIns="0" lIns="0" spcFirstLastPara="1" rIns="0" wrap="square" tIns="0">
            <a:noAutofit/>
          </a:bodyPr>
          <a:lstStyle/>
          <a:p>
            <a:pPr indent="0" lvl="0" marL="0" marR="0" rtl="0" algn="l">
              <a:lnSpc>
                <a:spcPct val="156521"/>
              </a:lnSpc>
              <a:spcBef>
                <a:spcPts val="0"/>
              </a:spcBef>
              <a:spcAft>
                <a:spcPts val="0"/>
              </a:spcAft>
              <a:buClr>
                <a:srgbClr val="272525"/>
              </a:buClr>
              <a:buSzPts val="1150"/>
              <a:buFont typeface="Arial"/>
              <a:buNone/>
            </a:pPr>
            <a:r>
              <a:rPr b="0" i="0" lang="en-US" sz="1150" u="none" cap="none" strike="noStrike">
                <a:solidFill>
                  <a:srgbClr val="272525"/>
                </a:solidFill>
                <a:latin typeface="Arial"/>
                <a:ea typeface="Arial"/>
                <a:cs typeface="Arial"/>
                <a:sym typeface="Arial"/>
              </a:rPr>
              <a:t>The goal of the project is to achieve meaningful and actionable results by employing data analysis and machine learning to address the problem of employee turnover. This involves examining the dataset, selecting suitable models, and evaluating their performance to support data-driven decision-making and strategy development.</a:t>
            </a:r>
            <a:endParaRPr b="0" i="0" sz="11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preencoded.png" id="235" name="Google Shape;235;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36" name="Google Shape;236;p9"/>
          <p:cNvSpPr/>
          <p:nvPr/>
        </p:nvSpPr>
        <p:spPr>
          <a:xfrm>
            <a:off x="864037" y="1580436"/>
            <a:ext cx="5809059" cy="726043"/>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D73AD7"/>
              </a:buClr>
              <a:buSzPts val="4550"/>
              <a:buFont typeface="Arial"/>
              <a:buNone/>
            </a:pPr>
            <a:r>
              <a:rPr b="0" i="0" lang="en-US" sz="4550" u="none" cap="none" strike="noStrike">
                <a:solidFill>
                  <a:srgbClr val="D73AD7"/>
                </a:solidFill>
                <a:latin typeface="Arial"/>
                <a:ea typeface="Arial"/>
                <a:cs typeface="Arial"/>
                <a:sym typeface="Arial"/>
              </a:rPr>
              <a:t>Project Objectives</a:t>
            </a:r>
            <a:endParaRPr b="0" i="0" sz="4550" u="none" cap="none" strike="noStrike"/>
          </a:p>
        </p:txBody>
      </p:sp>
      <p:sp>
        <p:nvSpPr>
          <p:cNvPr id="237" name="Google Shape;237;p9"/>
          <p:cNvSpPr/>
          <p:nvPr/>
        </p:nvSpPr>
        <p:spPr>
          <a:xfrm>
            <a:off x="864037" y="2954417"/>
            <a:ext cx="555427" cy="555427"/>
          </a:xfrm>
          <a:prstGeom prst="roundRect">
            <a:avLst>
              <a:gd fmla="val 18669" name="adj"/>
            </a:avLst>
          </a:prstGeom>
          <a:solidFill>
            <a:srgbClr val="F4D4F7"/>
          </a:solidFill>
          <a:ln cap="flat" cmpd="sng" w="152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1054537" y="3057882"/>
            <a:ext cx="174308" cy="3484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1</a:t>
            </a:r>
            <a:endParaRPr b="0" i="0" sz="2700" u="none" cap="none" strike="noStrike"/>
          </a:p>
        </p:txBody>
      </p:sp>
      <p:sp>
        <p:nvSpPr>
          <p:cNvPr id="239" name="Google Shape;239;p9"/>
          <p:cNvSpPr/>
          <p:nvPr/>
        </p:nvSpPr>
        <p:spPr>
          <a:xfrm>
            <a:off x="1666280" y="2954417"/>
            <a:ext cx="3611047"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Identify high-risk employees</a:t>
            </a:r>
            <a:endParaRPr b="0" i="0" sz="2250" u="none" cap="none" strike="noStrike"/>
          </a:p>
        </p:txBody>
      </p:sp>
      <p:sp>
        <p:nvSpPr>
          <p:cNvPr id="240" name="Google Shape;240;p9"/>
          <p:cNvSpPr/>
          <p:nvPr/>
        </p:nvSpPr>
        <p:spPr>
          <a:xfrm>
            <a:off x="1666280" y="3465671"/>
            <a:ext cx="6613684"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and implement strategies to boost satisfaction.</a:t>
            </a:r>
            <a:endParaRPr b="0" i="0" sz="1900" u="none" cap="none" strike="noStrike"/>
          </a:p>
        </p:txBody>
      </p:sp>
      <p:sp>
        <p:nvSpPr>
          <p:cNvPr id="241" name="Google Shape;241;p9"/>
          <p:cNvSpPr/>
          <p:nvPr/>
        </p:nvSpPr>
        <p:spPr>
          <a:xfrm>
            <a:off x="864037" y="4385191"/>
            <a:ext cx="555427" cy="555427"/>
          </a:xfrm>
          <a:prstGeom prst="roundRect">
            <a:avLst>
              <a:gd fmla="val 18669" name="adj"/>
            </a:avLst>
          </a:prstGeom>
          <a:solidFill>
            <a:srgbClr val="F4D4F7"/>
          </a:solidFill>
          <a:ln cap="flat" cmpd="sng" w="152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1054537" y="4488656"/>
            <a:ext cx="174308" cy="3484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2</a:t>
            </a:r>
            <a:endParaRPr b="0" i="0" sz="2700" u="none" cap="none" strike="noStrike"/>
          </a:p>
        </p:txBody>
      </p:sp>
      <p:sp>
        <p:nvSpPr>
          <p:cNvPr id="243" name="Google Shape;243;p9"/>
          <p:cNvSpPr/>
          <p:nvPr/>
        </p:nvSpPr>
        <p:spPr>
          <a:xfrm>
            <a:off x="1666280" y="4385191"/>
            <a:ext cx="5101947" cy="36314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Minimize recruitment and training costs</a:t>
            </a:r>
            <a:endParaRPr b="0" i="0" sz="2250" u="none" cap="none" strike="noStrike"/>
          </a:p>
        </p:txBody>
      </p:sp>
      <p:sp>
        <p:nvSpPr>
          <p:cNvPr id="244" name="Google Shape;244;p9"/>
          <p:cNvSpPr/>
          <p:nvPr/>
        </p:nvSpPr>
        <p:spPr>
          <a:xfrm>
            <a:off x="1666280" y="4896445"/>
            <a:ext cx="6613684" cy="395049"/>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1900" u="none" cap="none" strike="noStrike">
                <a:solidFill>
                  <a:srgbClr val="272525"/>
                </a:solidFill>
                <a:latin typeface="Arial"/>
                <a:ea typeface="Arial"/>
                <a:cs typeface="Arial"/>
                <a:sym typeface="Arial"/>
              </a:rPr>
              <a:t>by lowering churn rate.</a:t>
            </a:r>
            <a:endParaRPr b="0" i="0" sz="1900" u="none" cap="none" strike="noStrike"/>
          </a:p>
        </p:txBody>
      </p:sp>
      <p:sp>
        <p:nvSpPr>
          <p:cNvPr id="245" name="Google Shape;245;p9"/>
          <p:cNvSpPr/>
          <p:nvPr/>
        </p:nvSpPr>
        <p:spPr>
          <a:xfrm>
            <a:off x="864037" y="5815965"/>
            <a:ext cx="555427" cy="555427"/>
          </a:xfrm>
          <a:prstGeom prst="roundRect">
            <a:avLst>
              <a:gd fmla="val 18669" name="adj"/>
            </a:avLst>
          </a:prstGeom>
          <a:solidFill>
            <a:srgbClr val="F4D4F7"/>
          </a:solidFill>
          <a:ln cap="flat" cmpd="sng" w="15225">
            <a:solidFill>
              <a:srgbClr val="DA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1054537" y="5919430"/>
            <a:ext cx="174308" cy="3484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3</a:t>
            </a:r>
            <a:endParaRPr b="0" i="0" sz="2700" u="none" cap="none" strike="noStrike"/>
          </a:p>
        </p:txBody>
      </p:sp>
      <p:sp>
        <p:nvSpPr>
          <p:cNvPr id="247" name="Google Shape;247;p9"/>
          <p:cNvSpPr/>
          <p:nvPr/>
        </p:nvSpPr>
        <p:spPr>
          <a:xfrm>
            <a:off x="1666280" y="5815965"/>
            <a:ext cx="6613684" cy="726281"/>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Ensure retention of highly skilled and strategically vital employees</a:t>
            </a:r>
            <a:endParaRPr b="0" i="0" sz="22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2024-09-09T11:57:12Z</dcterms:created>
  <dc:creator>PptxGenJS</dc:creator>
</cp:coreProperties>
</file>